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58" r:id="rId2"/>
    <p:sldId id="267" r:id="rId3"/>
    <p:sldId id="268" r:id="rId4"/>
    <p:sldId id="270" r:id="rId5"/>
    <p:sldId id="271" r:id="rId6"/>
    <p:sldId id="272" r:id="rId7"/>
    <p:sldId id="273" r:id="rId8"/>
    <p:sldId id="274" r:id="rId9"/>
    <p:sldId id="276" r:id="rId10"/>
    <p:sldId id="275" r:id="rId11"/>
    <p:sldId id="269" r:id="rId12"/>
  </p:sldIdLst>
  <p:sldSz cx="9144000" cy="6858000" type="screen4x3"/>
  <p:notesSz cx="6734175" cy="9853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DF5"/>
    <a:srgbClr val="8B83F9"/>
    <a:srgbClr val="0D0571"/>
    <a:srgbClr val="00AEEF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356" autoAdjust="0"/>
  </p:normalViewPr>
  <p:slideViewPr>
    <p:cSldViewPr>
      <p:cViewPr>
        <p:scale>
          <a:sx n="125" d="100"/>
          <a:sy n="125" d="100"/>
        </p:scale>
        <p:origin x="-122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i="0" u="none" strike="noStrike" baseline="0" dirty="0" smtClean="0">
                <a:solidFill>
                  <a:schemeClr val="tx2">
                    <a:lumMod val="75000"/>
                  </a:schemeClr>
                </a:solidFill>
              </a:rPr>
              <a:t>Количество субъектов  </a:t>
            </a:r>
          </a:p>
          <a:p>
            <a:pPr>
              <a:defRPr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i="0" u="none" strike="noStrike" baseline="0" dirty="0" smtClean="0">
                <a:solidFill>
                  <a:schemeClr val="tx2">
                    <a:lumMod val="75000"/>
                  </a:schemeClr>
                </a:solidFill>
              </a:rPr>
              <a:t>надзора и контроля </a:t>
            </a:r>
            <a:r>
              <a:rPr lang="ru-RU" sz="2000" b="1" i="0" u="none" strike="noStrike" baseline="0" dirty="0" smtClean="0">
                <a:solidFill>
                  <a:schemeClr val="tx2">
                    <a:lumMod val="75000"/>
                  </a:schemeClr>
                </a:solidFill>
              </a:rPr>
              <a:t>в сфере связи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1279531742232769"/>
          <c:y val="5.21344543472540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410255742379094E-2"/>
          <c:y val="0.26599573318489406"/>
          <c:w val="0.26159460483883251"/>
          <c:h val="0.692296703337303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76200" dir="72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8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владельцы лицензий на оказание услуг связи</c:v>
                </c:pt>
                <c:pt idx="1">
                  <c:v>пользователи РЭС</c:v>
                </c:pt>
                <c:pt idx="2">
                  <c:v>Владельцы ФМ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3916</c:v>
                </c:pt>
                <c:pt idx="1">
                  <c:v>2035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0"/>
      </c:pieChart>
    </c:plotArea>
    <c:legend>
      <c:legendPos val="r"/>
      <c:layout>
        <c:manualLayout>
          <c:xMode val="edge"/>
          <c:yMode val="edge"/>
          <c:x val="0.38362666341005358"/>
          <c:y val="0.40847632336333756"/>
          <c:w val="0.61637333658994742"/>
          <c:h val="0.42250973246706131"/>
        </c:manualLayout>
      </c:layout>
      <c:overlay val="0"/>
      <c:txPr>
        <a:bodyPr/>
        <a:lstStyle/>
        <a:p>
          <a:pPr>
            <a:defRPr sz="1600" b="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Проверки в 2018 году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890579738736923"/>
          <c:y val="0"/>
        </c:manualLayout>
      </c:layout>
      <c:overlay val="0"/>
    </c:title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577949079035526E-2"/>
          <c:y val="3.9614424461087122E-2"/>
          <c:w val="0.93296412310054411"/>
          <c:h val="0.868725422776669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/>
          </c:spPr>
          <c:invertIfNegative val="0"/>
          <c:dLbls>
            <c:dLbl>
              <c:idx val="0"/>
              <c:layout>
                <c:manualLayout>
                  <c:x val="1.081695319138995E-2"/>
                  <c:y val="-2.2499245815541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34826217660096E-2"/>
                  <c:y val="-3.144705636090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2"/>
                <c:pt idx="0">
                  <c:v>Плановые</c:v>
                </c:pt>
                <c:pt idx="1">
                  <c:v>Внеплановые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2"/>
                <c:pt idx="0">
                  <c:v>14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372096"/>
        <c:axId val="32552000"/>
        <c:axId val="0"/>
      </c:bar3DChart>
      <c:catAx>
        <c:axId val="663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32552000"/>
        <c:crosses val="autoZero"/>
        <c:auto val="1"/>
        <c:lblAlgn val="ctr"/>
        <c:lblOffset val="100"/>
        <c:noMultiLvlLbl val="0"/>
      </c:catAx>
      <c:valAx>
        <c:axId val="3255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37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Количество обращений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4F60DB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430</c:v>
                </c:pt>
                <c:pt idx="1">
                  <c:v>2187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80800"/>
        <c:axId val="36842880"/>
      </c:barChart>
      <c:catAx>
        <c:axId val="8398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AEEF"/>
                </a:solidFill>
              </a:defRPr>
            </a:pPr>
            <a:endParaRPr lang="ru-RU"/>
          </a:p>
        </c:txPr>
        <c:crossAx val="36842880"/>
        <c:crosses val="autoZero"/>
        <c:auto val="1"/>
        <c:lblAlgn val="ctr"/>
        <c:lblOffset val="100"/>
        <c:noMultiLvlLbl val="0"/>
      </c:catAx>
      <c:valAx>
        <c:axId val="3684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98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73252679526826E-2"/>
          <c:y val="8.0668610806065036E-2"/>
          <c:w val="0.5276453657926895"/>
          <c:h val="0.858086763572511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>
              <a:bevelT/>
            </a:sp3d>
          </c:spPr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20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ПАО "ВымпелКом"</c:v>
                </c:pt>
                <c:pt idx="1">
                  <c:v>ПАО "МТС"</c:v>
                </c:pt>
                <c:pt idx="2">
                  <c:v>ПАО "Мегафон"</c:v>
                </c:pt>
                <c:pt idx="3">
                  <c:v>ООО "Т2-Мобайл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2174</c:v>
                </c:pt>
                <c:pt idx="1">
                  <c:v>517</c:v>
                </c:pt>
                <c:pt idx="2">
                  <c:v>390</c:v>
                </c:pt>
                <c:pt idx="3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175778714645739"/>
          <c:y val="0.18136675069941038"/>
          <c:w val="0.44249810449911026"/>
          <c:h val="0.607998543306976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0.65779</cdr:x>
      <cdr:y>0.52278</cdr:y>
    </cdr:from>
    <cdr:to>
      <cdr:x>0.96665</cdr:x>
      <cdr:y>0.93351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7407" y="11638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474" y="0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2EDE2-A673-4F1B-807D-CF2F9B4FB45C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44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418" y="4680466"/>
            <a:ext cx="5387340" cy="44341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474" y="9359222"/>
            <a:ext cx="2918143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5D84-927F-41FA-8891-6F6AE64E2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1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2F834-C9D6-44E9-9C58-B1A6CF42B83B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6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EF2F-1CBC-4783-A110-A1D3EC5064DA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27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9F77-0342-4750-B626-46F04072A151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22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2171-1C31-4B6F-A4FB-C47B61B7C239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2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FA48-F91F-4C42-9D26-39113E269738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2EBC-EA87-4DE5-B3D7-F351E528BB58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75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E4361-0C48-47B9-B066-A0AF63E060B7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97FD-9BB2-4978-A1F2-6259F798E5A1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34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75853-74C3-4BAF-9641-273A6547D545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1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01D-8F88-4A17-98B6-7843A2284DC0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4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8C3B-C620-494F-894A-BC2B1A024934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5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AB950-D379-4EBB-A30F-7745B3DE0C51}" type="datetime1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50AE-F8B7-476F-9DA0-A26149E505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6" y="217609"/>
            <a:ext cx="590131" cy="59013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572000" y="343398"/>
            <a:ext cx="3024336" cy="338554"/>
            <a:chOff x="3419872" y="5837202"/>
            <a:chExt cx="3024336" cy="338554"/>
          </a:xfrm>
        </p:grpSpPr>
        <p:sp>
          <p:nvSpPr>
            <p:cNvPr id="7" name="TextBox 6"/>
            <p:cNvSpPr txBox="1"/>
            <p:nvPr/>
          </p:nvSpPr>
          <p:spPr>
            <a:xfrm>
              <a:off x="3419872" y="5837202"/>
              <a:ext cx="3024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ФЕДЕРАЛЬНАЯ СЛУЖБА ПО НАДЗОРУ В СФЕРЕ СВЯЗИ, </a:t>
              </a:r>
            </a:p>
            <a:p>
              <a:r>
                <a:rPr lang="ru-RU" sz="8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ИНФОРМАЦИОННЫХ ТЕХНОЛОГИЙ И  МАССОВЫХ КОММУНИКАЦИЙ</a:t>
              </a:r>
              <a:endParaRPr lang="ru-RU" sz="8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3465362" y="5852940"/>
              <a:ext cx="0" cy="29627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8" y="359136"/>
            <a:ext cx="3347864" cy="408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2492896"/>
            <a:ext cx="7992888" cy="1754326"/>
          </a:xfrm>
          <a:prstGeom prst="rect">
            <a:avLst/>
          </a:prstGeom>
          <a:noFill/>
          <a:ln>
            <a:noFill/>
          </a:ln>
          <a:effectLst>
            <a:outerShdw blurRad="50800" dist="50800" dir="21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практики контрольно – надзорной деятельности в сфере связи за 2018 год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08518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Берляков Игорь Владимирович,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руководителя – начальник отдела НЭСиПС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258" y="6289575"/>
            <a:ext cx="1755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Красноярск, 2019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8428" y="961564"/>
            <a:ext cx="7204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Енисейское управление Роскомнадзора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2440" y="6409464"/>
            <a:ext cx="514400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10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Профилактика в сфере связи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437112"/>
            <a:ext cx="4701530" cy="192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1844824"/>
            <a:ext cx="388843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прозрачности и открытости;</a:t>
            </a:r>
          </a:p>
          <a:p>
            <a:pPr algn="ctr"/>
            <a:endPara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предупреждение нарушения субъектами надзора обязательных требований;</a:t>
            </a:r>
          </a:p>
          <a:p>
            <a:pPr algn="ctr"/>
            <a:endPara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снижение административной нагрузки на субъекты надзора;</a:t>
            </a:r>
          </a:p>
          <a:p>
            <a:pPr algn="ctr"/>
            <a:endPara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разъяснение субъектам надзора системы обязательных требований;</a:t>
            </a:r>
          </a:p>
          <a:p>
            <a:pPr algn="ctr"/>
            <a:endParaRPr lang="ru-RU" sz="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эффективности взаимодействия бизнеса с органами государственной власти, качества и оперативности предоставления государственных услуг и исполнения государственных функций.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484784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мероприятий: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семинары, конференции, совещания;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адресные письма, памятки;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профилактические беседы по телефону;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консультации при личном приеме;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размещение информации на интернет - страницах Управления;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размещение и трансляция социальных роликов;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и. т.д.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2440" y="6409464"/>
            <a:ext cx="514400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11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450912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836712"/>
            <a:ext cx="32099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2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Плановые/ внеплановые проверки в сфере связи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540528"/>
              </p:ext>
            </p:extLst>
          </p:nvPr>
        </p:nvGraphicFramePr>
        <p:xfrm>
          <a:off x="1290712" y="1425039"/>
          <a:ext cx="7025703" cy="2436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203753"/>
              </p:ext>
            </p:extLst>
          </p:nvPr>
        </p:nvGraphicFramePr>
        <p:xfrm>
          <a:off x="3419872" y="3861048"/>
          <a:ext cx="5499667" cy="2488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501008"/>
            <a:ext cx="1484188" cy="219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3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Незаконное использование РЭС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0809" y="1945863"/>
            <a:ext cx="49656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2018 год от Управления по Красноярскому краю филиала ФГУП «ГРЧЦ» в Сибирском федеральном округе поступило и рассмотрено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830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сообщений о РЭС с признаками нарушений.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принятия Управлением административных мер составлено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975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протоколов, выдано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предписания. 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наложенных штрафов по выявленным нарушениям составила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1 069 300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128242"/>
            <a:ext cx="2667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576" y="5518973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Административная ответственность предусмотрена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частью 1 статьи 13.4 КоАП РФ и частью 2 статьи 13.4 КоАП РФ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4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Регистрация РЭС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628800"/>
            <a:ext cx="56886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29.12.2018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учёте в Управлении состоит владельцев РЭС и ВЧУ (ИП, физические и юридические лица), в отношении которых исполняется полномочие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2779.</a:t>
            </a:r>
          </a:p>
          <a:p>
            <a:pPr algn="ctr"/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учёте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Управлении состоит РЭС и ВЧУ, в отношении которых исполняется полномочие –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60825.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4437112"/>
            <a:ext cx="5469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01.09.2018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осуществлялась выдача свидетельств о регистрации радиоэлектронных средств и высокочастотных устройств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Управлением осуществляется внесение соответствующей записи в реестр зарегистрированных РЭС и ВЧУ.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933056"/>
            <a:ext cx="2143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700808"/>
            <a:ext cx="2232248" cy="246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5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Контроль с использованием АС «Ревизор»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77281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территории, подведомственной Управлению,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122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оператора связи оказывают услугу по предоставлению доступа к сети «Интернет».</a:t>
            </a:r>
          </a:p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них зарегистрировано в налоговых органах на подведомственной территории –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104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оператора.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580561"/>
            <a:ext cx="42484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проверок ограничения операторами связи доступа к запрещенным ресурсам в сети Интернет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использованием АС «РЕВИЗОР» в адрес Управления из Филиала ФГУП «ГРЧЦ» в Сибирском федеральном округе  поступило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акта мониторинга.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поступивших актов мониторинга в отношении операторов связи составлено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протокола об административном правонарушении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ст. 13.18 КоАП РФ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9" y="3652569"/>
            <a:ext cx="42484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проверок неправомерного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блокирования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легитимных информационных ресурсов в сети Интернет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использованием АС «РЕВИЗОР» в адрес Управления из Филиала ФГУП «ГРЧЦ» в Сибирском федеральном округе направлено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обращения об избыточном блокировании доступа на сетях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операторов связи.</a:t>
            </a:r>
          </a:p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Административная ответственность предусмотрена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 2 ст. 13.18 КоАП РФ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622030"/>
            <a:ext cx="2388493" cy="202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6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Рассмотрение материалов Россвязи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1556792"/>
            <a:ext cx="58326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контроль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отношении операторов связи:</a:t>
            </a:r>
          </a:p>
          <a:p>
            <a:pPr algn="ctr"/>
            <a:endParaRPr lang="ru-RU" sz="1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предоставивших сведения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базе расчета обязательных отчислений (неналоговых платежей) в резерв универсального обслуживания;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несвоевременно уплативших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обязательные отчисления  в резерв универсального обслуживания;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 полном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объеме уплативших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обязательные отчисления  в резерв универсального обслуживания;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уплативших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обязательные отчисления  в резерв универсального обслуживания.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34643"/>
            <a:ext cx="2998189" cy="267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39552" y="4955103"/>
            <a:ext cx="81369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несвоевременную или неполную уплату оператором сети связи общего пользования обязательных отчислений (неналоговых платежей) в резерв универсального обслуживания предусмотрена административная ответственность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ст. 13.38 КоАП РФ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7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Рассмотрение обращений граждан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51520" y="1556792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02897" y="1772816"/>
            <a:ext cx="43175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распространенные вопросы: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(47,89%)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требования о  разблокировке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сайтов; нарушения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социальных сетях и на игровых серверах;</a:t>
            </a:r>
          </a:p>
          <a:p>
            <a:pPr algn="ctr"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(37,82%)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расчеты за услуги связи; подключение платных услуг без согласия абонента; несогласие с изменениями тарифного плана; неудовлетворительное качество услуг связи;</a:t>
            </a:r>
          </a:p>
          <a:p>
            <a:pPr algn="ctr">
              <a:buFontTx/>
              <a:buChar char="-"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(14,29%)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вопросы по пересылке, доставке и розыску почтовых отправлений.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438290"/>
            <a:ext cx="2660299" cy="18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8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Принятие мер - незаконная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продажа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SIM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- карт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978962"/>
            <a:ext cx="35974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протоколов об административном правонарушении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статье 13.29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КоАП РФ (заключение договора об оказании услуг подвижной радиотелефонной связи неуполномоченным лицом)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протоколов об административном правонарушении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статье 13.30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КоАП РФ (невыполнение предусмотренных законом требований лицом, действующим от имени оператора связи).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275078"/>
              </p:ext>
            </p:extLst>
          </p:nvPr>
        </p:nvGraphicFramePr>
        <p:xfrm>
          <a:off x="4139952" y="1844824"/>
          <a:ext cx="4608512" cy="283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27984" y="1628800"/>
            <a:ext cx="359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изъятых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карт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2392" y="4581128"/>
            <a:ext cx="3264024" cy="169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>
                <a:alpha val="43137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453336"/>
            <a:ext cx="9144000" cy="276999"/>
          </a:xfrm>
          <a:prstGeom prst="rect">
            <a:avLst/>
          </a:prstGeom>
          <a:solidFill>
            <a:schemeClr val="accent1">
              <a:lumMod val="75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820472" y="6409464"/>
            <a:ext cx="226368" cy="365125"/>
          </a:xfrm>
        </p:spPr>
        <p:txBody>
          <a:bodyPr/>
          <a:lstStyle/>
          <a:p>
            <a:fld id="{F0C5FCB2-91F1-4990-901E-00274E588831}" type="slidenum">
              <a:rPr lang="ru-RU" sz="2800" smtClean="0">
                <a:solidFill>
                  <a:schemeClr val="bg1"/>
                </a:solidFill>
                <a:latin typeface="Impact" pitchFamily="34" charset="0"/>
              </a:rPr>
              <a:pPr/>
              <a:t>9</a:t>
            </a:fld>
            <a:endParaRPr lang="ru-RU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53"/>
            <a:ext cx="260364" cy="2603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8" y="259282"/>
            <a:ext cx="1440160" cy="175699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13"/>
          <p:cNvSpPr>
            <a:spLocks noChangeArrowheads="1"/>
          </p:cNvSpPr>
          <p:nvPr/>
        </p:nvSpPr>
        <p:spPr bwMode="auto">
          <a:xfrm>
            <a:off x="222018" y="683622"/>
            <a:ext cx="8742470" cy="729154"/>
          </a:xfrm>
          <a:custGeom>
            <a:avLst/>
            <a:gdLst>
              <a:gd name="T0" fmla="*/ 2147483647 w 2440023"/>
              <a:gd name="T1" fmla="*/ 2147483647 h 541346"/>
              <a:gd name="T2" fmla="*/ 2147483647 w 2440023"/>
              <a:gd name="T3" fmla="*/ 2147483647 h 541346"/>
              <a:gd name="T4" fmla="*/ 0 w 2440023"/>
              <a:gd name="T5" fmla="*/ 2147483647 h 541346"/>
              <a:gd name="T6" fmla="*/ 2147483647 w 2440023"/>
              <a:gd name="T7" fmla="*/ 0 h 54134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426 w 2440023"/>
              <a:gd name="T13" fmla="*/ 26426 h 541346"/>
              <a:gd name="T14" fmla="*/ 2413597 w 2440023"/>
              <a:gd name="T15" fmla="*/ 514920 h 54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0023" h="541346">
                <a:moveTo>
                  <a:pt x="90226" y="0"/>
                </a:moveTo>
                <a:lnTo>
                  <a:pt x="2440023" y="0"/>
                </a:lnTo>
                <a:lnTo>
                  <a:pt x="2440023" y="451120"/>
                </a:lnTo>
                <a:cubicBezTo>
                  <a:pt x="2440023" y="500950"/>
                  <a:pt x="2399627" y="541345"/>
                  <a:pt x="2349797" y="541346"/>
                </a:cubicBezTo>
                <a:lnTo>
                  <a:pt x="0" y="541346"/>
                </a:lnTo>
                <a:lnTo>
                  <a:pt x="0" y="90226"/>
                </a:lnTo>
                <a:cubicBezTo>
                  <a:pt x="0" y="40395"/>
                  <a:pt x="40395" y="0"/>
                  <a:pt x="90225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FFC000">
                    <a:alpha val="0"/>
                  </a:srgbClr>
                </a:gs>
                <a:gs pos="53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180000" algn="ctr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Выявление точек доступа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WI-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 идентификации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1700808"/>
            <a:ext cx="51845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 году проверено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3456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общедоступных точек доступа Wi-Fi.</a:t>
            </a:r>
          </a:p>
          <a:p>
            <a:pPr algn="ctr"/>
            <a:endParaRPr lang="ru-RU" sz="1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Выявлено случаев неосуществления идентификации пользователей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составлено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протоколов об административном правонарушении по ч. 2 ст. 6.17 КоАП РФ в отношении юридических лиц и индивидуальных предпринимателей.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72816"/>
            <a:ext cx="2808312" cy="266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9512" y="4748951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публичных точек доступа Wi-Fi, в которых выявлено отсутствие идентификации пользователей сети «Интернет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общего числа проверенных Wi-Fi точек составляет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0,75 %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293096"/>
            <a:ext cx="3672408" cy="202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968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749</Words>
  <Application>Microsoft Office PowerPoint</Application>
  <PresentationFormat>Экран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Дизайн ПК</dc:creator>
  <cp:lastModifiedBy>Shumilina</cp:lastModifiedBy>
  <cp:revision>135</cp:revision>
  <cp:lastPrinted>2013-03-25T12:10:34Z</cp:lastPrinted>
  <dcterms:created xsi:type="dcterms:W3CDTF">2013-01-23T10:29:55Z</dcterms:created>
  <dcterms:modified xsi:type="dcterms:W3CDTF">2019-01-28T04:03:44Z</dcterms:modified>
</cp:coreProperties>
</file>