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6" r:id="rId3"/>
    <p:sldId id="274" r:id="rId4"/>
    <p:sldId id="271" r:id="rId5"/>
    <p:sldId id="269" r:id="rId6"/>
    <p:sldId id="268" r:id="rId7"/>
    <p:sldId id="273" r:id="rId8"/>
    <p:sldId id="270" r:id="rId9"/>
    <p:sldId id="278" r:id="rId10"/>
    <p:sldId id="281" r:id="rId11"/>
    <p:sldId id="282" r:id="rId12"/>
    <p:sldId id="283" r:id="rId13"/>
    <p:sldId id="277" r:id="rId14"/>
    <p:sldId id="284" r:id="rId15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2" autoAdjust="0"/>
  </p:normalViewPr>
  <p:slideViewPr>
    <p:cSldViewPr>
      <p:cViewPr>
        <p:scale>
          <a:sx n="124" d="100"/>
          <a:sy n="124" d="100"/>
        </p:scale>
        <p:origin x="-125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Формы распространения СМИ</a:t>
            </a:r>
          </a:p>
        </c:rich>
      </c:tx>
      <c:layout>
        <c:manualLayout>
          <c:xMode val="edge"/>
          <c:yMode val="edge"/>
          <c:x val="0.2714383845612295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338908879088167E-2"/>
          <c:y val="0.22535943044099349"/>
          <c:w val="0.32629227835557018"/>
          <c:h val="0.76952703792451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</c:v>
                </c:pt>
              </c:strCache>
            </c:strRef>
          </c:tx>
          <c:explosion val="1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4.2893072006848373E-2"/>
                  <c:y val="6.427958389014330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91692001267595E-2"/>
                  <c:y val="6.715992350582922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682250677302416E-2"/>
                  <c:y val="-7.105116123680936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47907277497685E-2"/>
                  <c:y val="-3.921679876503386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726200078522509E-2"/>
                  <c:y val="-1.214229758997281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Печатные издания</c:v>
                </c:pt>
                <c:pt idx="1">
                  <c:v>Телеканалы</c:v>
                </c:pt>
                <c:pt idx="2">
                  <c:v>Телепрограммы</c:v>
                </c:pt>
                <c:pt idx="3">
                  <c:v>Радиоканалы</c:v>
                </c:pt>
                <c:pt idx="4">
                  <c:v>Радиопрограммы</c:v>
                </c:pt>
                <c:pt idx="5">
                  <c:v>Информационные агентства</c:v>
                </c:pt>
                <c:pt idx="6">
                  <c:v>ЭПИ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298</c:v>
                </c:pt>
                <c:pt idx="1">
                  <c:v>86</c:v>
                </c:pt>
                <c:pt idx="2">
                  <c:v>16</c:v>
                </c:pt>
                <c:pt idx="3">
                  <c:v>103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01948469452225"/>
          <c:y val="0.19892545274411316"/>
          <c:w val="0.41298051530547758"/>
          <c:h val="0.72436984470761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Формы  распространения зарегистрированных</a:t>
            </a:r>
            <a:r>
              <a:rPr lang="ru-RU" baseline="0" dirty="0" smtClean="0"/>
              <a:t> СМИ</a:t>
            </a:r>
            <a:endParaRPr lang="ru-RU" dirty="0"/>
          </a:p>
        </c:rich>
      </c:tx>
      <c:layout>
        <c:manualLayout>
          <c:xMode val="edge"/>
          <c:yMode val="edge"/>
          <c:x val="0.12531093718530034"/>
          <c:y val="3.04976923866592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093307919490423E-2"/>
          <c:y val="0.18912779532432905"/>
          <c:w val="0.62790448052068293"/>
          <c:h val="0.74085683601292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36"/>
          </c:dPt>
          <c:dPt>
            <c:idx val="1"/>
            <c:bubble3D val="0"/>
            <c:explosion val="32"/>
          </c:dPt>
          <c:dPt>
            <c:idx val="2"/>
            <c:bubble3D val="0"/>
            <c:explosion val="42"/>
          </c:dPt>
          <c:dPt>
            <c:idx val="3"/>
            <c:bubble3D val="0"/>
            <c:explosion val="32"/>
          </c:dPt>
          <c:dLbls>
            <c:dLbl>
              <c:idx val="0"/>
              <c:layout>
                <c:manualLayout>
                  <c:x val="4.5292999851868312E-2"/>
                  <c:y val="-0.1521408335581760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981083120394"/>
                  <c:y val="-1.637681791970204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598619829278227E-2"/>
                  <c:y val="4.160152840160617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026722725252748E-2"/>
                  <c:y val="-5.26588315583982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Печатные издания</c:v>
                </c:pt>
                <c:pt idx="1">
                  <c:v>Телепрограммы</c:v>
                </c:pt>
                <c:pt idx="2">
                  <c:v>Телеканалы</c:v>
                </c:pt>
                <c:pt idx="3">
                  <c:v>Радиоканалы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716033866607418"/>
          <c:y val="0.19417617619206334"/>
          <c:w val="0.26472710733102001"/>
          <c:h val="0.38393436025235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в 2018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569758688943859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77919913660383E-2"/>
          <c:y val="3.9614403100035819E-2"/>
          <c:w val="0.93296412310054411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081695319138995E-2"/>
                  <c:y val="-2.24992458155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775616"/>
        <c:axId val="121750080"/>
        <c:axId val="0"/>
      </c:bar3DChart>
      <c:catAx>
        <c:axId val="1217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21750080"/>
        <c:crosses val="autoZero"/>
        <c:auto val="1"/>
        <c:lblAlgn val="ctr"/>
        <c:lblOffset val="100"/>
        <c:noMultiLvlLbl val="0"/>
      </c:catAx>
      <c:valAx>
        <c:axId val="12175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7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контроля в 2018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130323611355294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25647657384637E-2"/>
          <c:y val="3.5415046476317449E-2"/>
          <c:w val="0.92053737071717257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081695319138995E-2"/>
                  <c:y val="-2.24992458155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254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89888"/>
        <c:axId val="121753536"/>
        <c:axId val="0"/>
      </c:bar3DChart>
      <c:catAx>
        <c:axId val="3318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21753536"/>
        <c:crosses val="autoZero"/>
        <c:auto val="1"/>
        <c:lblAlgn val="ctr"/>
        <c:lblOffset val="100"/>
        <c:noMultiLvlLbl val="0"/>
      </c:catAx>
      <c:valAx>
        <c:axId val="12175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18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Мероприятия контроля в 2018 году</a:t>
            </a:r>
          </a:p>
        </c:rich>
      </c:tx>
      <c:layout>
        <c:manualLayout>
          <c:xMode val="edge"/>
          <c:yMode val="edge"/>
          <c:x val="0.24376876139975817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77949079035526E-2"/>
          <c:y val="3.9614424461087122E-2"/>
          <c:w val="0.93296412310054411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1695319138995E-2"/>
                  <c:y val="-2.24992458155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41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464320"/>
        <c:axId val="84569472"/>
        <c:axId val="0"/>
      </c:bar3DChart>
      <c:catAx>
        <c:axId val="3346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569472"/>
        <c:crosses val="autoZero"/>
        <c:auto val="1"/>
        <c:lblAlgn val="ctr"/>
        <c:lblOffset val="100"/>
        <c:noMultiLvlLbl val="0"/>
      </c:catAx>
      <c:valAx>
        <c:axId val="8456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32985877386173E-2"/>
          <c:y val="0.10531204178774263"/>
          <c:w val="0.66988679447302935"/>
          <c:h val="0.72873290883064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91606478233041E-3"/>
                  <c:y val="0.13607906894508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1304752365397E-3"/>
                  <c:y val="0.14301600466544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СМИ</c:v>
                </c:pt>
                <c:pt idx="1">
                  <c:v>СМК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56032"/>
        <c:axId val="88793664"/>
        <c:axId val="0"/>
      </c:bar3DChart>
      <c:catAx>
        <c:axId val="3255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793664"/>
        <c:crosses val="autoZero"/>
        <c:auto val="1"/>
        <c:lblAlgn val="ctr"/>
        <c:lblOffset val="100"/>
        <c:noMultiLvlLbl val="0"/>
      </c:catAx>
      <c:valAx>
        <c:axId val="88793664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000000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3255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7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Информационный знак</c:v>
                </c:pt>
                <c:pt idx="1">
                  <c:v>Нецензурная брань</c:v>
                </c:pt>
                <c:pt idx="2">
                  <c:v>Выходные данные СМИ</c:v>
                </c:pt>
                <c:pt idx="3">
                  <c:v>Обязательный экземпляр</c:v>
                </c:pt>
                <c:pt idx="4">
                  <c:v>Лицензионные требования</c:v>
                </c:pt>
                <c:pt idx="5">
                  <c:v>Табак</c:v>
                </c:pt>
                <c:pt idx="6">
                  <c:v>Неисполнение предписаний</c:v>
                </c:pt>
                <c:pt idx="7">
                  <c:v>Неполучение лицензии</c:v>
                </c:pt>
                <c:pt idx="8">
                  <c:v>Неуплата штрафа в срок</c:v>
                </c:pt>
                <c:pt idx="9">
                  <c:v>Выборное законодательство</c:v>
                </c:pt>
                <c:pt idx="10">
                  <c:v>Незаконная агитация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</c:v>
                </c:pt>
                <c:pt idx="1">
                  <c:v>1</c:v>
                </c:pt>
                <c:pt idx="2">
                  <c:v>9</c:v>
                </c:pt>
                <c:pt idx="3">
                  <c:v>4.5</c:v>
                </c:pt>
                <c:pt idx="4">
                  <c:v>30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11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719232"/>
        <c:axId val="88797696"/>
        <c:axId val="0"/>
      </c:bar3DChart>
      <c:catAx>
        <c:axId val="3471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797696"/>
        <c:crosses val="autoZero"/>
        <c:auto val="1"/>
        <c:lblAlgn val="ctr"/>
        <c:lblOffset val="100"/>
        <c:noMultiLvlLbl val="0"/>
      </c:catAx>
      <c:valAx>
        <c:axId val="8879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Количество профилактических мероприятий</a:t>
            </a:r>
            <a:endParaRPr lang="ru-RU" sz="2400" dirty="0"/>
          </a:p>
        </c:rich>
      </c:tx>
      <c:layout>
        <c:manualLayout>
          <c:xMode val="edge"/>
          <c:yMode val="edge"/>
          <c:x val="0.16183459348642718"/>
          <c:y val="8.8027254050155393E-2"/>
        </c:manualLayout>
      </c:layout>
      <c:overlay val="0"/>
    </c:title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59433670633316"/>
          <c:y val="0.26973342110220239"/>
          <c:w val="0.84373643330883252"/>
          <c:h val="0.397629794835352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59503932445133E-2"/>
                  <c:y val="-3.579945539726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44627949333794E-2"/>
                  <c:y val="7.159891079452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74379915556414E-2"/>
                  <c:y val="3.5799455397261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2479330518547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Семинары</c:v>
                </c:pt>
                <c:pt idx="1">
                  <c:v>Выездные встречи</c:v>
                </c:pt>
                <c:pt idx="2">
                  <c:v>Личные консультации</c:v>
                </c:pt>
                <c:pt idx="3">
                  <c:v>Телефонные консультации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88</c:v>
                </c:pt>
                <c:pt idx="3">
                  <c:v>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831360"/>
        <c:axId val="118842496"/>
        <c:axId val="34685568"/>
      </c:bar3DChart>
      <c:catAx>
        <c:axId val="3483136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8842496"/>
        <c:crosses val="autoZero"/>
        <c:auto val="1"/>
        <c:lblAlgn val="ctr"/>
        <c:lblOffset val="100"/>
        <c:noMultiLvlLbl val="0"/>
      </c:catAx>
      <c:valAx>
        <c:axId val="11884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31360"/>
        <c:crosses val="autoZero"/>
        <c:crossBetween val="between"/>
      </c:valAx>
      <c:serAx>
        <c:axId val="34685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88424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893" y="1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7FD8B-9147-493A-8DF0-640240472669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74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893" y="9430774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4464-DC3E-48F7-AA02-A87451AF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0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EDE2-A673-4F1B-807D-CF2F9B4FB45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5D84-927F-41FA-8891-6F6AE64E2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834-C9D6-44E9-9C58-B1A6CF42B83B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EF2F-1CBC-4783-A110-A1D3EC5064DA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9F77-0342-4750-B626-46F04072A151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2171-1C31-4B6F-A4FB-C47B61B7C239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A48-F91F-4C42-9D26-39113E269738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2EBC-EA87-4DE5-B3D7-F351E528BB58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361-0C48-47B9-B066-A0AF63E060B7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97FD-9BB2-4978-A1F2-6259F798E5A1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53-74C3-4BAF-9641-273A6547D545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01D-8F88-4A17-98B6-7843A2284DC0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8C3B-C620-494F-894A-BC2B1A024934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B950-D379-4EBB-A30F-7745B3DE0C51}" type="datetime1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6" y="908720"/>
            <a:ext cx="720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5556" y="2132856"/>
            <a:ext cx="7992888" cy="1754326"/>
          </a:xfrm>
          <a:prstGeom prst="rect">
            <a:avLst/>
          </a:prstGeom>
          <a:noFill/>
          <a:ln>
            <a:noFill/>
          </a:ln>
          <a:effectLst>
            <a:outerShdw blurRad="50800" dist="50800" dir="21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Медиа: регистрационная деятельность, государственный контроль и надзор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082" y="473124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Бурдюкова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Анатольевна,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258" y="6289575"/>
            <a:ext cx="1755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Красноярск, 2019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umilina\Desktop\58223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" y="1772816"/>
            <a:ext cx="2527510" cy="2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72348" y="6409464"/>
            <a:ext cx="574492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10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517" y="692696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Федеральный закон от 29.12.2010 N 436-ФЗ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"</a:t>
            </a:r>
            <a:r>
              <a:rPr lang="ru-RU" sz="2000" b="1" dirty="0">
                <a:solidFill>
                  <a:schemeClr val="tx2"/>
                </a:solidFill>
              </a:rPr>
              <a:t>О защите детей от информации, причиняющей вред их здоровью и развитию"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287" y="1709181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 маркировки – привить навык критической оценки получаемой информации как родителями, так и детьми.</a:t>
            </a:r>
          </a:p>
          <a:p>
            <a:pPr algn="just"/>
            <a:r>
              <a:rPr lang="ru-RU" dirty="0" smtClean="0"/>
              <a:t>Законодательством установлены основные требования к обозначению категорий информационной продукции на территории Российской Федерации.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Важно: публикуемая программа теле- </a:t>
            </a:r>
            <a:r>
              <a:rPr lang="ru-RU" dirty="0"/>
              <a:t>и (или) радиопередач, </a:t>
            </a:r>
            <a:r>
              <a:rPr lang="ru-RU" dirty="0" smtClean="0"/>
              <a:t>перечень </a:t>
            </a:r>
            <a:r>
              <a:rPr lang="ru-RU" dirty="0"/>
              <a:t>и (или) </a:t>
            </a:r>
            <a:r>
              <a:rPr lang="ru-RU" dirty="0" smtClean="0"/>
              <a:t>каталог </a:t>
            </a:r>
            <a:r>
              <a:rPr lang="ru-RU" dirty="0"/>
              <a:t>информационной продукции без размещения знака информационной продукции либо со знаком информационной продукции, не соответствующим категории информационной продукции, влечет наложение административного </a:t>
            </a:r>
            <a:r>
              <a:rPr lang="ru-RU" dirty="0" smtClean="0"/>
              <a:t>штрафа</a:t>
            </a:r>
            <a:endParaRPr lang="ru-RU" dirty="0"/>
          </a:p>
        </p:txBody>
      </p:sp>
      <p:pic>
        <p:nvPicPr>
          <p:cNvPr id="1027" name="Picture 3" descr="C:\Users\Shumilin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55" y="3356992"/>
            <a:ext cx="4572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72348" y="6409464"/>
            <a:ext cx="574492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11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517" y="833616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Федеральный закон от 27.07.2006 N 149-ФЗ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"ОБ </a:t>
            </a:r>
            <a:r>
              <a:rPr lang="ru-RU" sz="2000" b="1" dirty="0">
                <a:solidFill>
                  <a:schemeClr val="tx2"/>
                </a:solidFill>
              </a:rPr>
              <a:t>ИНФОРМАЦИИ, ИНФОРМАЦИОННЫХ ТЕХНОЛОГИЯХ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И О ЗАЩИТЕ </a:t>
            </a:r>
            <a:r>
              <a:rPr lang="ru-RU" sz="2000" b="1" dirty="0" smtClean="0">
                <a:solidFill>
                  <a:schemeClr val="tx2"/>
                </a:solidFill>
              </a:rPr>
              <a:t>ИНФОРМАЦИИ"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79" y="1849279"/>
            <a:ext cx="867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 2018 год с помощью системы автоматизированного мониторинга средств массовой информации и массовых коммуникаций Управлением </a:t>
            </a:r>
            <a:r>
              <a:rPr lang="ru-RU" smtClean="0"/>
              <a:t>выявлено 56 </a:t>
            </a:r>
            <a:r>
              <a:rPr lang="ru-RU" dirty="0" smtClean="0"/>
              <a:t>нарушений требований 149-ФЗ (распространение способов суицида)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6964106"/>
              </p:ext>
            </p:extLst>
          </p:nvPr>
        </p:nvGraphicFramePr>
        <p:xfrm>
          <a:off x="2555776" y="3140968"/>
          <a:ext cx="6192688" cy="31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100" name="Picture 4" descr="ÐÐ°ÑÑÐ¸Ð½ÐºÐ¸ Ð¿Ð¾ Ð·Ð°Ð¿ÑÐ¾ÑÑ ÑÐµÐ»Ð¾Ð²ÐµÑÐµÐº ÐºÐ¾Ð½ÑÑÐ¾Ð»Ñ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9" y="3212976"/>
            <a:ext cx="2707749" cy="27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72348" y="6409464"/>
            <a:ext cx="574492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12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057" y="648027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Статистика составленных протоколов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50" y="1053138"/>
            <a:ext cx="8676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2018 году составлен 101 протокол об административных </a:t>
            </a:r>
            <a:r>
              <a:rPr lang="ru-RU" dirty="0" smtClean="0"/>
              <a:t>правонарушениях.</a:t>
            </a:r>
          </a:p>
          <a:p>
            <a:r>
              <a:rPr lang="ru-RU" dirty="0" smtClean="0"/>
              <a:t> Общая </a:t>
            </a:r>
            <a:r>
              <a:rPr lang="ru-RU" dirty="0"/>
              <a:t>сумма наложенных штрафов 544 000 рублей: из них судами наложено 44 штрафа на сумму  401 000 рублей, Управлением 6 штрафов на сумму 143 000 рублей. </a:t>
            </a:r>
          </a:p>
          <a:p>
            <a:r>
              <a:rPr lang="ru-RU" dirty="0"/>
              <a:t>Юридическим и должностным лицам вынесено судами 14 предупреждений, объявлено 3 устных замечания. Управлением вынесено 4 предупреждения.</a:t>
            </a:r>
            <a:endParaRPr lang="ru-RU" dirty="0">
              <a:effectLst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62955677"/>
              </p:ext>
            </p:extLst>
          </p:nvPr>
        </p:nvGraphicFramePr>
        <p:xfrm>
          <a:off x="179512" y="2376577"/>
          <a:ext cx="8856984" cy="39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02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8424" y="6409464"/>
            <a:ext cx="658416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03490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Профилактика нарушений требований в сфере СМИ и вещания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10" y="1308795"/>
            <a:ext cx="8420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 профилактической работы – не выявить нарушение и наказать нарушителя, а предупредить нарушение.</a:t>
            </a:r>
          </a:p>
          <a:p>
            <a:r>
              <a:rPr lang="ru-RU" dirty="0" smtClean="0"/>
              <a:t>Управлением регулярно проводится профилактическая работа с редакциями СМИ: организуются семинары, выездные встречи, личные и телефонные консультации.</a:t>
            </a:r>
          </a:p>
          <a:p>
            <a:r>
              <a:rPr lang="ru-RU" dirty="0" smtClean="0"/>
              <a:t>В результате в 2018 году общее количество выявленных нарушений снизилось на 16% в сравнении с 2017 годом.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Shumilina\Desktop\435c318b3cb530ac7d700e25ae1e98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295" y="4005064"/>
            <a:ext cx="3372345" cy="23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93404562"/>
              </p:ext>
            </p:extLst>
          </p:nvPr>
        </p:nvGraphicFramePr>
        <p:xfrm>
          <a:off x="1061392" y="2727590"/>
          <a:ext cx="8559542" cy="341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18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8424" y="6409464"/>
            <a:ext cx="658416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492896"/>
            <a:ext cx="748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Благодарю за внимание!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2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2868" y="1556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состоянию на 25.01.2019 в реестре содержится  510 СМИ, из них:</a:t>
            </a:r>
          </a:p>
          <a:p>
            <a:pPr algn="just"/>
            <a:r>
              <a:rPr lang="ru-RU" dirty="0" smtClean="0"/>
              <a:t>-    377 с территорией распространения в пределах Красноярского края;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86 с территорией распространения в пределах республики Хакасия;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47 с территорией распространения в пределах республики Тыва.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869" y="672493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Статистика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58778546"/>
              </p:ext>
            </p:extLst>
          </p:nvPr>
        </p:nvGraphicFramePr>
        <p:xfrm>
          <a:off x="549576" y="2852936"/>
          <a:ext cx="8188735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08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134" y="139698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2018 году Енисейским управлением Роскомнадзора зарегистрировано 34 средства массовой информации.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7339636"/>
              </p:ext>
            </p:extLst>
          </p:nvPr>
        </p:nvGraphicFramePr>
        <p:xfrm>
          <a:off x="755576" y="2636911"/>
          <a:ext cx="8073174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Один\Desktop\pomosch-v-registracii-ooo-z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1836"/>
            <a:ext cx="3032614" cy="18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2869" y="672493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Регистрация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umilina\Desktop\au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" y="1916832"/>
            <a:ext cx="2260963" cy="23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13" y="1556792"/>
            <a:ext cx="66629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Закона Российской Федерации № 2124-1 «О средствах массовой информации»;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№ 114-ФЗ «Об экстремистской деятельности»;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№ 149-ФЗ «Об информации, информационных технологиях и о защите информации»;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29.12.2010 N 436-ФЗ </a:t>
            </a:r>
            <a:r>
              <a:rPr lang="ru-RU" sz="1600" dirty="0" smtClean="0"/>
              <a:t>«О </a:t>
            </a:r>
            <a:r>
              <a:rPr lang="ru-RU" sz="1600" dirty="0"/>
              <a:t>защите детей от информации, причиняющей вред их здоровью и </a:t>
            </a:r>
            <a:r>
              <a:rPr lang="ru-RU" sz="1600" dirty="0" smtClean="0"/>
              <a:t>развитию»;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Закона Российской Федерации от 21.07.1993 № 5485-1 «О государственной тайне»;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08.01.1998 N 3-ФЗ </a:t>
            </a:r>
            <a:r>
              <a:rPr lang="ru-RU" sz="1600" dirty="0" smtClean="0"/>
              <a:t>"</a:t>
            </a:r>
            <a:r>
              <a:rPr lang="ru-RU" sz="1600" dirty="0"/>
              <a:t>О наркотических средствах и психотропных </a:t>
            </a:r>
            <a:r>
              <a:rPr lang="ru-RU" sz="1600" dirty="0" smtClean="0"/>
              <a:t>веществах«;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29.12.1994 N 77-ФЗ </a:t>
            </a:r>
            <a:r>
              <a:rPr lang="ru-RU" sz="1600" dirty="0" smtClean="0"/>
              <a:t>"</a:t>
            </a:r>
            <a:r>
              <a:rPr lang="ru-RU" sz="1600" dirty="0"/>
              <a:t>Об обязательном экземпляре документов"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23.02.2013 N </a:t>
            </a:r>
            <a:r>
              <a:rPr lang="ru-RU" sz="1600" dirty="0" smtClean="0"/>
              <a:t>15-ФЗ </a:t>
            </a:r>
            <a:r>
              <a:rPr lang="ru-RU" sz="1600" dirty="0"/>
              <a:t>"Об охране здоровья граждан от воздействия окружающего табачного дыма и последствий потребления табака"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710" y="871845"/>
            <a:ext cx="8529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сфере массовых коммуникаций в полномочия Енисейского управления Роскомнадзора входит контроль соблюдения требований:</a:t>
            </a:r>
          </a:p>
        </p:txBody>
      </p:sp>
    </p:spTree>
    <p:extLst>
      <p:ext uri="{BB962C8B-B14F-4D97-AF65-F5344CB8AC3E}">
        <p14:creationId xmlns:p14="http://schemas.microsoft.com/office/powerpoint/2010/main" val="39943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5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864069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Государственный контроль (надзор) за соблюдением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законодательства Российской Федерации и лицензионных требований в сфере телевизионного вещания и радиовещания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006" y="1988840"/>
            <a:ext cx="8676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Управлением проводятся проверки соблюдения лицензионных требований владельцами лицензий на осуществление деятельности по телерадиовещанию.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94695"/>
              </p:ext>
            </p:extLst>
          </p:nvPr>
        </p:nvGraphicFramePr>
        <p:xfrm>
          <a:off x="1835696" y="2924944"/>
          <a:ext cx="7056784" cy="27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5" name="Picture 3" descr="C:\Users\Shumilina\Desktop\carlcheckbox-1200x1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8" y="3140968"/>
            <a:ext cx="2052998" cy="19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6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864069"/>
            <a:ext cx="74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Государственный контроль (надзор) за соблюдением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законодательства Российской Федерации в сфере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891" y="1822222"/>
            <a:ext cx="830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Управление проводит плановые и внеплановые контрольно-надзорные мероприятия в отношении СМИ</a:t>
            </a:r>
            <a:endParaRPr lang="ru-RU" sz="1600" dirty="0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80156"/>
              </p:ext>
            </p:extLst>
          </p:nvPr>
        </p:nvGraphicFramePr>
        <p:xfrm>
          <a:off x="1691680" y="2636912"/>
          <a:ext cx="720079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8" name="Picture 2" descr="C:\Users\Shumilina\Desktop\check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0" y="3068960"/>
            <a:ext cx="23373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7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Государственный контроль (надзор) за соблюдением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законодательства Российской Федерации в сфере теле- и радиовещания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77" y="1708359"/>
            <a:ext cx="830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Енисейским управлением Роскомнадзора проводятся мероприятия государственного контроля </a:t>
            </a:r>
            <a:r>
              <a:rPr lang="ru-RU" sz="1600" dirty="0"/>
              <a:t>за соблюдением лицензиатами лицензионных и обязательных требований в области телевизионного вещания и радиовещания, при проведении которых не требуется взаимодействие уполномоченных на осуществление государственного контроля (надзора) органов с проверяемыми (контролируемыми) </a:t>
            </a:r>
            <a:r>
              <a:rPr lang="ru-RU" sz="1600" dirty="0" smtClean="0"/>
              <a:t>лицами.</a:t>
            </a:r>
            <a:endParaRPr lang="ru-RU" sz="1600" dirty="0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69817"/>
              </p:ext>
            </p:extLst>
          </p:nvPr>
        </p:nvGraphicFramePr>
        <p:xfrm>
          <a:off x="755576" y="3278019"/>
          <a:ext cx="7416824" cy="31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дин\Desktop\Fotolia_38047917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6" y="94378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milina\Desktop\! - Встань, если упал !+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5493"/>
            <a:ext cx="2555776" cy="16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60431" y="6409464"/>
            <a:ext cx="586409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8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7377" y="71698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Контроль иностранного участия и финансирования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85" y="2814831"/>
            <a:ext cx="8519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Законом ограничено участие иностранного капитала в структуре собственности организаций, являющихся учредителями и (или) редакциями СМИ, или организаций, осуществляющих вещание.</a:t>
            </a:r>
          </a:p>
          <a:p>
            <a:pPr algn="just"/>
            <a:r>
              <a:rPr lang="ru-RU" dirty="0" smtClean="0"/>
              <a:t>Нарушение установленных ограничений ведет к приостановлению деятельности СМИ по решению суда.</a:t>
            </a:r>
          </a:p>
          <a:p>
            <a:pPr algn="just"/>
            <a:r>
              <a:rPr lang="ru-RU" dirty="0" smtClean="0"/>
              <a:t>В 2018 году Управлением подано 3 исковых заявления о приостановлении деятельности СМИ, в структуре учредителей которых выявлено иностранное участие, превышающее допустимое ограничение. </a:t>
            </a:r>
          </a:p>
          <a:p>
            <a:pPr algn="just"/>
            <a:r>
              <a:rPr lang="ru-RU" dirty="0" smtClean="0"/>
              <a:t>Исковые требования удовлетворены.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umilina\Desktop\reduce-your-travel-expense-report-processing-time-by-hours-with-receipt-imag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" y="1876950"/>
            <a:ext cx="2227356" cy="16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60430" y="6409464"/>
            <a:ext cx="586409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9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4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Федеральный закон от 29.12.1994 N 77-ФЗ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"Об обязательном экземпляре документов"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0878" y="1715691"/>
            <a:ext cx="7472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Вещательные организации направляют обязательный экземпляр в ВГТРК. </a:t>
            </a:r>
          </a:p>
          <a:p>
            <a:pPr algn="just"/>
            <a:r>
              <a:rPr lang="ru-RU" dirty="0" smtClean="0"/>
              <a:t>Печатные СМИ направляют обязательные экземпляры в Книжную палату, Агентство печати и массовых коммуникаций РФ.</a:t>
            </a:r>
          </a:p>
          <a:p>
            <a:pPr algn="just"/>
            <a:r>
              <a:rPr lang="ru-RU" dirty="0" smtClean="0"/>
              <a:t>Помимо направления печатных экземпляров СМИ необходимо направлять обязательные электронные экземпляры в РГБ и Книжную палату.</a:t>
            </a:r>
          </a:p>
          <a:p>
            <a:pPr algn="just"/>
            <a:r>
              <a:rPr lang="ru-RU" dirty="0" smtClean="0"/>
              <a:t>Порядок направления обязательных электронных экземпляров в РГБ и Книжную палату определен приказом Министерства культуры РФ от 26.12.2017 </a:t>
            </a:r>
            <a:r>
              <a:rPr lang="ru-RU" dirty="0"/>
              <a:t>№ 2227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547" y="44371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Ненаправление обязательных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экземпляров является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нарушением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10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805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 ПК</dc:creator>
  <cp:lastModifiedBy>Hlebnikov</cp:lastModifiedBy>
  <cp:revision>126</cp:revision>
  <cp:lastPrinted>2019-01-25T06:18:19Z</cp:lastPrinted>
  <dcterms:created xsi:type="dcterms:W3CDTF">2013-01-23T10:29:55Z</dcterms:created>
  <dcterms:modified xsi:type="dcterms:W3CDTF">2019-02-19T02:57:31Z</dcterms:modified>
</cp:coreProperties>
</file>