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8" r:id="rId2"/>
    <p:sldId id="257" r:id="rId3"/>
    <p:sldId id="275" r:id="rId4"/>
    <p:sldId id="274" r:id="rId5"/>
    <p:sldId id="280" r:id="rId6"/>
    <p:sldId id="27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C1DD8FE-0FEB-49D2-8D17-4F622E1F550B}">
          <p14:sldIdLst>
            <p14:sldId id="278"/>
            <p14:sldId id="257"/>
            <p14:sldId id="275"/>
            <p14:sldId id="274"/>
            <p14:sldId id="280"/>
            <p14:sldId id="27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9B"/>
    <a:srgbClr val="008FB7"/>
    <a:srgbClr val="008DAF"/>
    <a:srgbClr val="00889C"/>
    <a:srgbClr val="00AAC1"/>
    <a:srgbClr val="00ABE7"/>
    <a:srgbClr val="E01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0188C-7152-4735-AA06-B7D77C4F0AB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4863-B308-48CC-B8EF-0A8E04827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41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5977-0C70-4265-BCF5-57830D7163E7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92A8-7E5C-48FF-B46A-2A2AF91FD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04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F92A8-7E5C-48FF-B46A-2A2AF91FDE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8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0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85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4362450"/>
            <a:ext cx="12192000" cy="249555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69"/>
          </a:p>
        </p:txBody>
      </p:sp>
      <p:pic>
        <p:nvPicPr>
          <p:cNvPr id="6" name="Рисунок 5">
            <a:extLst>
              <a:ext uri="{FF2B5EF4-FFF2-40B4-BE49-F238E27FC236}"/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34" y="544641"/>
            <a:ext cx="1920337" cy="169423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/>
            </a:extLst>
          </p:cNvPr>
          <p:cNvSpPr/>
          <p:nvPr userDrawn="1"/>
        </p:nvSpPr>
        <p:spPr>
          <a:xfrm>
            <a:off x="4120762" y="2246530"/>
            <a:ext cx="3950477" cy="3869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latin typeface="+mj-lt"/>
              </a:rPr>
              <a:t>РОСКОМНАДЗОР</a:t>
            </a: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spc="200" dirty="0"/>
              <a:t>ФЕДЕРАЛЬНАЯ СЛУЖБА ПО НАДЗОРУ В СФЕРЕ СВЯЗИ, ИНФОРМАЦИОННЫХ ТЕХНОЛОГИЙ И МАССОВЫХ КОММУНИКАЦИЙ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/>
            </a:extLst>
          </p:cNvPr>
          <p:cNvCxnSpPr/>
          <p:nvPr userDrawn="1"/>
        </p:nvCxnSpPr>
        <p:spPr>
          <a:xfrm>
            <a:off x="0" y="260350"/>
            <a:ext cx="12192000" cy="0"/>
          </a:xfrm>
          <a:prstGeom prst="line">
            <a:avLst/>
          </a:prstGeom>
          <a:ln w="349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22250"/>
            <a:ext cx="10363200" cy="1452996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2" y="4655942"/>
            <a:ext cx="9144000" cy="115867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23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10557" y="6446423"/>
            <a:ext cx="3170892" cy="183063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95066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69"/>
          </a:p>
        </p:txBody>
      </p:sp>
      <p:pic>
        <p:nvPicPr>
          <p:cNvPr id="4" name="Рисунок 3">
            <a:extLst>
              <a:ext uri="{FF2B5EF4-FFF2-40B4-BE49-F238E27FC236}"/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32" y="544637"/>
            <a:ext cx="1920337" cy="169423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/>
            </a:extLst>
          </p:cNvPr>
          <p:cNvSpPr/>
          <p:nvPr userDrawn="1"/>
        </p:nvSpPr>
        <p:spPr>
          <a:xfrm>
            <a:off x="4215985" y="2246526"/>
            <a:ext cx="3950477" cy="3869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latin typeface="+mj-lt"/>
              </a:rPr>
              <a:t>РОСКОМНАДЗОР</a:t>
            </a:r>
          </a:p>
        </p:txBody>
      </p:sp>
      <p:sp>
        <p:nvSpPr>
          <p:cNvPr id="6" name="Параллелограмм 5">
            <a:extLst>
              <a:ext uri="{FF2B5EF4-FFF2-40B4-BE49-F238E27FC236}"/>
            </a:extLst>
          </p:cNvPr>
          <p:cNvSpPr/>
          <p:nvPr userDrawn="1"/>
        </p:nvSpPr>
        <p:spPr>
          <a:xfrm>
            <a:off x="11277719" y="0"/>
            <a:ext cx="761901" cy="228600"/>
          </a:xfrm>
          <a:prstGeom prst="parallelogram">
            <a:avLst>
              <a:gd name="adj" fmla="val 7273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69"/>
          </a:p>
        </p:txBody>
      </p:sp>
      <p:sp>
        <p:nvSpPr>
          <p:cNvPr id="7" name="Параллелограмм 6">
            <a:extLst>
              <a:ext uri="{FF2B5EF4-FFF2-40B4-BE49-F238E27FC236}"/>
            </a:extLst>
          </p:cNvPr>
          <p:cNvSpPr/>
          <p:nvPr userDrawn="1"/>
        </p:nvSpPr>
        <p:spPr>
          <a:xfrm>
            <a:off x="11012640" y="0"/>
            <a:ext cx="761901" cy="228600"/>
          </a:xfrm>
          <a:prstGeom prst="parallelogram">
            <a:avLst>
              <a:gd name="adj" fmla="val 72730"/>
            </a:avLst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6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22250"/>
            <a:ext cx="10363200" cy="1452996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8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3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6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1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9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95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ais.rkn.gov.ru/feedbac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411" y="3033713"/>
            <a:ext cx="11822160" cy="1263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Соблюдение требований статей 15.1, 15.1-1, 15.3, 15.3-1 Федерального закона от 27 июля 2006 г</a:t>
            </a:r>
            <a:r>
              <a:rPr lang="ru-RU" sz="2800" b="1" dirty="0" smtClean="0"/>
              <a:t>. № </a:t>
            </a:r>
            <a:r>
              <a:rPr lang="ru-RU" sz="2800" b="1" dirty="0"/>
              <a:t>149-ФЗ «Об информации, информационных технологиях и о защите информации</a:t>
            </a:r>
          </a:p>
        </p:txBody>
      </p:sp>
      <p:sp>
        <p:nvSpPr>
          <p:cNvPr id="4099" name="Текст 11"/>
          <p:cNvSpPr>
            <a:spLocks noGrp="1"/>
          </p:cNvSpPr>
          <p:nvPr>
            <p:ph type="body" sz="half" idx="2"/>
          </p:nvPr>
        </p:nvSpPr>
        <p:spPr>
          <a:xfrm>
            <a:off x="4490454" y="6269038"/>
            <a:ext cx="3171412" cy="182562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ru-RU" altLang="ru-RU" sz="1200" smtClean="0"/>
              <a:t>Красноярск 2023 г.</a:t>
            </a:r>
          </a:p>
        </p:txBody>
      </p:sp>
      <p:sp>
        <p:nvSpPr>
          <p:cNvPr id="5" name="Подзаголовок 13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315867" y="2601914"/>
            <a:ext cx="9142809" cy="1158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Calibri" pitchFamily="32" charset="0"/>
              </a:defRPr>
            </a:lvl1pPr>
            <a:lvl2pPr marL="711200">
              <a:defRPr sz="2800">
                <a:solidFill>
                  <a:schemeClr val="tx1"/>
                </a:solidFill>
                <a:latin typeface="Calibri" pitchFamily="32" charset="0"/>
              </a:defRPr>
            </a:lvl2pPr>
            <a:lvl3pPr marL="1423988">
              <a:defRPr sz="2400">
                <a:solidFill>
                  <a:schemeClr val="tx1"/>
                </a:solidFill>
                <a:latin typeface="Calibri" pitchFamily="32" charset="0"/>
              </a:defRPr>
            </a:lvl3pPr>
            <a:lvl4pPr marL="2136775">
              <a:defRPr sz="2000">
                <a:solidFill>
                  <a:schemeClr val="tx1"/>
                </a:solidFill>
                <a:latin typeface="Calibri" pitchFamily="32" charset="0"/>
              </a:defRPr>
            </a:lvl4pPr>
            <a:lvl5pPr marL="2849563">
              <a:defRPr sz="2000">
                <a:solidFill>
                  <a:schemeClr val="tx1"/>
                </a:solidFill>
                <a:latin typeface="Calibri" pitchFamily="32" charset="0"/>
              </a:defRPr>
            </a:lvl5pPr>
            <a:lvl6pPr marL="33067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6pPr>
            <a:lvl7pPr marL="37639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7pPr>
            <a:lvl8pPr marL="42211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8pPr>
            <a:lvl9pPr marL="46783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SzTx/>
              <a:buFont typeface="Arial" charset="0"/>
              <a:buNone/>
            </a:pPr>
            <a:r>
              <a:rPr lang="ru-RU" sz="2400" dirty="0">
                <a:solidFill>
                  <a:srgbClr val="10253F"/>
                </a:solidFill>
              </a:rPr>
              <a:t>Енисейское управление Роскомнадзора</a:t>
            </a:r>
          </a:p>
        </p:txBody>
      </p:sp>
      <p:sp>
        <p:nvSpPr>
          <p:cNvPr id="6" name="Подзаголовок 13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6165048" y="4445001"/>
            <a:ext cx="5857112" cy="11588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Calibri" pitchFamily="32" charset="0"/>
              </a:defRPr>
            </a:lvl1pPr>
            <a:lvl2pPr marL="711200">
              <a:defRPr sz="2800">
                <a:solidFill>
                  <a:schemeClr val="tx1"/>
                </a:solidFill>
                <a:latin typeface="Calibri" pitchFamily="32" charset="0"/>
              </a:defRPr>
            </a:lvl2pPr>
            <a:lvl3pPr marL="1423988">
              <a:defRPr sz="2400">
                <a:solidFill>
                  <a:schemeClr val="tx1"/>
                </a:solidFill>
                <a:latin typeface="Calibri" pitchFamily="32" charset="0"/>
              </a:defRPr>
            </a:lvl3pPr>
            <a:lvl4pPr marL="2136775">
              <a:defRPr sz="2000">
                <a:solidFill>
                  <a:schemeClr val="tx1"/>
                </a:solidFill>
                <a:latin typeface="Calibri" pitchFamily="32" charset="0"/>
              </a:defRPr>
            </a:lvl4pPr>
            <a:lvl5pPr marL="2849563">
              <a:defRPr sz="2000">
                <a:solidFill>
                  <a:schemeClr val="tx1"/>
                </a:solidFill>
                <a:latin typeface="Calibri" pitchFamily="32" charset="0"/>
              </a:defRPr>
            </a:lvl5pPr>
            <a:lvl6pPr marL="33067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6pPr>
            <a:lvl7pPr marL="37639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7pPr>
            <a:lvl8pPr marL="42211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8pPr>
            <a:lvl9pPr marL="46783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ts val="1000"/>
              </a:spcBef>
              <a:buSzTx/>
              <a:buFont typeface="Arial" charset="0"/>
              <a:buNone/>
            </a:pPr>
            <a:r>
              <a:rPr lang="ru-RU" sz="2400" dirty="0" err="1">
                <a:solidFill>
                  <a:schemeClr val="bg1"/>
                </a:solidFill>
              </a:rPr>
              <a:t>Вергейчик</a:t>
            </a:r>
            <a:r>
              <a:rPr lang="ru-RU" sz="2400" dirty="0">
                <a:solidFill>
                  <a:schemeClr val="bg1"/>
                </a:solidFill>
              </a:rPr>
              <a:t> Галина Сергеевна</a:t>
            </a:r>
          </a:p>
          <a:p>
            <a:pPr algn="ctr" defTabSz="914400" eaLnBrk="1" hangingPunct="1">
              <a:lnSpc>
                <a:spcPct val="80000"/>
              </a:lnSpc>
              <a:spcBef>
                <a:spcPts val="1000"/>
              </a:spcBef>
              <a:buSzTx/>
              <a:buFont typeface="Arial" charset="0"/>
              <a:buNone/>
            </a:pPr>
            <a:r>
              <a:rPr lang="ru-RU" sz="2400" dirty="0">
                <a:solidFill>
                  <a:schemeClr val="bg1"/>
                </a:solidFill>
              </a:rPr>
              <a:t>Начальник отдела контроля и надзора в сфере массовых коммуникаций</a:t>
            </a:r>
          </a:p>
        </p:txBody>
      </p:sp>
      <p:sp>
        <p:nvSpPr>
          <p:cNvPr id="4102" name="Подзаголовок 13"/>
          <p:cNvSpPr txBox="1">
            <a:spLocks/>
          </p:cNvSpPr>
          <p:nvPr/>
        </p:nvSpPr>
        <p:spPr bwMode="auto">
          <a:xfrm>
            <a:off x="392062" y="4445001"/>
            <a:ext cx="585711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1pPr>
            <a:lvl2pPr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2pPr>
            <a:lvl3pPr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3pPr>
            <a:lvl4pPr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4pPr>
            <a:lvl5pPr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Calibri" pitchFamily="32" charset="0"/>
                <a:ea typeface="Microsoft YaHei" pitchFamily="32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2400" dirty="0" err="1"/>
              <a:t>Сватусь</a:t>
            </a:r>
            <a:r>
              <a:rPr lang="ru-RU" altLang="ru-RU" sz="2400" dirty="0"/>
              <a:t> Александр Александрович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2400" dirty="0"/>
              <a:t>Заместитель руководителя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742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1089" y="135345"/>
            <a:ext cx="904392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2400" b="1" dirty="0">
                <a:solidFill>
                  <a:srgbClr val="3C1E78"/>
                </a:solidFill>
                <a:latin typeface="Arial Narrow" panose="020B0606020202030204" pitchFamily="34" charset="0"/>
              </a:rPr>
              <a:t>ЕДИНЫЙ РЕЕСТР ЗАПРЕЩЕННОЙ ИНФОРМАЦИИ</a:t>
            </a:r>
          </a:p>
          <a:p>
            <a:pPr defTabSz="0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СТАТЬИ 15.1, 15.1-1, 15.1-2 ФЕДЕРАЛЬНОГО ЗАКОНА № 149-ФЗ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2498" y="1326853"/>
            <a:ext cx="2024547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</a:t>
            </a:r>
            <a:r>
              <a:rPr lang="ru-RU" dirty="0"/>
              <a:t> </a:t>
            </a:r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15.1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6610372-E8DD-4884-A962-99FB7F54F501}"/>
              </a:ext>
            </a:extLst>
          </p:cNvPr>
          <p:cNvSpPr txBox="1"/>
          <p:nvPr/>
        </p:nvSpPr>
        <p:spPr>
          <a:xfrm>
            <a:off x="2788680" y="1244282"/>
            <a:ext cx="907239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РЕШЕНИЯ О ПРИЗНАНИИ ИНФОРМАЦИИ ЗАПРЕЩЕННОЙ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В ДОСУДЕБНОМ ПОРЯДКЕ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 (ПО ОБРАЩЕНИЯМ НА ЭЛЕКТРОННУЮ ФОРМУ ОБРАТНОЙ СВЯЗИ НА САЙТЕ </a:t>
            </a:r>
            <a:r>
              <a:rPr lang="ru-RU" sz="1600" b="1" u="sng" dirty="0">
                <a:solidFill>
                  <a:srgbClr val="3C1E78"/>
                </a:solidFill>
                <a:latin typeface="Arial Narrow" panose="020B0606020202030204" pitchFamily="34" charset="0"/>
                <a:hlinkClick r:id="rId4"/>
              </a:rPr>
              <a:t>https://eais.rkn.gov.ru/feedback/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) ПРИНИМАЮТ: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9877303-4CB5-4A3F-BA6D-958B2A716299}"/>
              </a:ext>
            </a:extLst>
          </p:cNvPr>
          <p:cNvSpPr/>
          <p:nvPr/>
        </p:nvSpPr>
        <p:spPr>
          <a:xfrm>
            <a:off x="3223272" y="5146777"/>
            <a:ext cx="643921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sym typeface="DINCondensedC" charset="0"/>
              </a:rPr>
              <a:t>ТАКЖЕ ИНФОРМАЦИЯ ПРИЗНАЕТСЯ ЗАПРЕЩЕННОЙ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sym typeface="DINCondensedC" charset="0"/>
              </a:rPr>
              <a:t>РЕШЕНИЕМ СУДА</a:t>
            </a:r>
            <a:endParaRPr lang="ru-RU" sz="16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498" y="5494361"/>
            <a:ext cx="2024547" cy="49295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15.1-1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610372-E8DD-4884-A962-99FB7F54F501}"/>
              </a:ext>
            </a:extLst>
          </p:cNvPr>
          <p:cNvSpPr txBox="1"/>
          <p:nvPr/>
        </p:nvSpPr>
        <p:spPr>
          <a:xfrm>
            <a:off x="2517522" y="5490634"/>
            <a:ext cx="102862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РЕШЕНИЯ О ПРИЗНАНИИ ИНФОРМАЦИИ ЗАПРЕЩЕННОЙ (ОСКОРБЛЕНИЕ ГОСУДАРСТВА, ГОСУДАРСТВЕННЫХ ОРГАНОВ И ГОСУДАРСТВЕННЫХ СИМВОЛОВ РФ) ПРИНИМАЕТ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ГЕНЕРАЛЬНАЯ ПРОКУРАТУРА РФ</a:t>
            </a:r>
            <a:endParaRPr lang="ru-RU" sz="16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79377" y="3038637"/>
            <a:ext cx="3233891" cy="21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ОНЛАЙН ТОРГОВЛЯ АЛКОГОЛЬНОЙ ПРОДУКЦИЕЙ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6783" y="1755865"/>
            <a:ext cx="210870" cy="188647"/>
            <a:chOff x="5381150" y="2002767"/>
            <a:chExt cx="487694" cy="459695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Равнобедренный треугольник 10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BB30792F-4CCA-40F6-BEDB-2A29527E9751}"/>
              </a:ext>
            </a:extLst>
          </p:cNvPr>
          <p:cNvSpPr>
            <a:spLocks/>
          </p:cNvSpPr>
          <p:nvPr/>
        </p:nvSpPr>
        <p:spPr bwMode="auto">
          <a:xfrm>
            <a:off x="4129130" y="1810880"/>
            <a:ext cx="1631550" cy="37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РОСКОМНАДЗОР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D0B877A5-1F6E-4064-89A4-F8E3101D52B2}"/>
              </a:ext>
            </a:extLst>
          </p:cNvPr>
          <p:cNvSpPr>
            <a:spLocks/>
          </p:cNvSpPr>
          <p:nvPr/>
        </p:nvSpPr>
        <p:spPr bwMode="auto">
          <a:xfrm>
            <a:off x="6155599" y="1712726"/>
            <a:ext cx="5958029" cy="3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ДЕТСКАЯ </a:t>
            </a:r>
            <a:r>
              <a:rPr lang="en-US" sz="1200" b="1" dirty="0" smtClean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ПОРНОГРАФИЯ</a:t>
            </a:r>
            <a:endParaRPr lang="ru-RU" sz="1200" b="1" dirty="0" smtClean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B8C885A0-CD62-44A8-A7AE-0DCB225D1007}"/>
              </a:ext>
            </a:extLst>
          </p:cNvPr>
          <p:cNvSpPr>
            <a:spLocks/>
          </p:cNvSpPr>
          <p:nvPr/>
        </p:nvSpPr>
        <p:spPr bwMode="auto">
          <a:xfrm>
            <a:off x="4137102" y="2271768"/>
            <a:ext cx="1629639" cy="21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МВД РОССИИ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62973" y="2271824"/>
            <a:ext cx="210870" cy="188647"/>
            <a:chOff x="5381150" y="2002767"/>
            <a:chExt cx="487694" cy="459695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Равнобедренный треугольник 1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9B9C76AF-6897-4C7B-B026-5518EECA0CE9}"/>
              </a:ext>
            </a:extLst>
          </p:cNvPr>
          <p:cNvSpPr>
            <a:spLocks/>
          </p:cNvSpPr>
          <p:nvPr/>
        </p:nvSpPr>
        <p:spPr bwMode="auto">
          <a:xfrm>
            <a:off x="6179377" y="2233768"/>
            <a:ext cx="1170586" cy="21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НАРКОТИКИ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xmlns="" id="{5FD714F5-4056-4186-A4D1-B26FD397ED10}"/>
              </a:ext>
            </a:extLst>
          </p:cNvPr>
          <p:cNvSpPr>
            <a:spLocks/>
          </p:cNvSpPr>
          <p:nvPr/>
        </p:nvSpPr>
        <p:spPr bwMode="auto">
          <a:xfrm>
            <a:off x="3739776" y="2529901"/>
            <a:ext cx="2026965" cy="20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РОСПОТРЕБНАДЗОР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65417" y="2529901"/>
            <a:ext cx="210870" cy="188647"/>
            <a:chOff x="5381150" y="2002767"/>
            <a:chExt cx="487694" cy="459695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Равнобедренный треугольник 2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Rectangle 9">
            <a:extLst>
              <a:ext uri="{FF2B5EF4-FFF2-40B4-BE49-F238E27FC236}">
                <a16:creationId xmlns:a16="http://schemas.microsoft.com/office/drawing/2014/main" xmlns="" id="{2A705B49-CBB7-4F8F-B238-6CBD0A74560D}"/>
              </a:ext>
            </a:extLst>
          </p:cNvPr>
          <p:cNvSpPr>
            <a:spLocks/>
          </p:cNvSpPr>
          <p:nvPr/>
        </p:nvSpPr>
        <p:spPr bwMode="auto">
          <a:xfrm>
            <a:off x="6186348" y="2519681"/>
            <a:ext cx="3040986" cy="24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ПРИЗЫВЫ К СОВЕРШЕНИЮ САМОУБИЙСТВ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214407" y="2761438"/>
            <a:ext cx="1553129" cy="25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ФНС РОССИИ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53080" y="2823701"/>
            <a:ext cx="210870" cy="188647"/>
            <a:chOff x="5381150" y="2002767"/>
            <a:chExt cx="487694" cy="459695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Равнобедренный треугольник 2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69517" y="2767207"/>
            <a:ext cx="1879153" cy="2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АЗАРТНЫЕ ИГРЫ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3615589" y="3087038"/>
            <a:ext cx="2190539" cy="29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РОСАЛКОГОЛЬРЕГУЛИРОВАНИЕ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67395" y="3100496"/>
            <a:ext cx="210870" cy="188647"/>
            <a:chOff x="5381150" y="2002767"/>
            <a:chExt cx="487694" cy="459695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Равнобедренный треугольник 3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087187" y="3584529"/>
            <a:ext cx="1718941" cy="2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РОСМОЛОДЕЖЬ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86348" y="3314915"/>
            <a:ext cx="3692716" cy="40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ВОВЛЕЧЕНИЕ НЕСОВЕРШЕННОЛЕТНИХ 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 ПРОТИВОПРАВНУЮ ДЕЯТЕЛЬНОСТЬ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62596" y="3482888"/>
            <a:ext cx="210870" cy="188647"/>
            <a:chOff x="5381150" y="2002767"/>
            <a:chExt cx="487694" cy="459695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862425" y="4256024"/>
            <a:ext cx="904316" cy="2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ФССП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6015" y="4286038"/>
            <a:ext cx="210870" cy="188647"/>
            <a:chOff x="5381150" y="2002767"/>
            <a:chExt cx="487694" cy="459695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Равнобедренный треугольник 40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94520" y="4268969"/>
            <a:ext cx="3422576" cy="23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ПОРОЧАЩИЕ СВЕДЕНИЯ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69517" y="3987737"/>
            <a:ext cx="3699574" cy="23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ОНЛАЙН ТОРГОВЛЯ ЛЕКАРСТВЕННЫМИ ПРЕПАРАТАМИ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214407" y="3943860"/>
            <a:ext cx="1552334" cy="29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РОСЗДРАВНАДЗОР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6014" y="3995373"/>
            <a:ext cx="210870" cy="188647"/>
            <a:chOff x="5381150" y="2002767"/>
            <a:chExt cx="487694" cy="459695"/>
          </a:xfrm>
        </p:grpSpPr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Равнобедренный треугольник 5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Прямая соединительная линия 55"/>
          <p:cNvCxnSpPr/>
          <p:nvPr/>
        </p:nvCxnSpPr>
        <p:spPr>
          <a:xfrm flipV="1">
            <a:off x="116114" y="1175657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cxnSpLocks/>
          </p:cNvCxnSpPr>
          <p:nvPr/>
        </p:nvCxnSpPr>
        <p:spPr>
          <a:xfrm flipV="1">
            <a:off x="69805" y="5385771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cxnSpLocks/>
          </p:cNvCxnSpPr>
          <p:nvPr/>
        </p:nvCxnSpPr>
        <p:spPr>
          <a:xfrm>
            <a:off x="69805" y="6792613"/>
            <a:ext cx="12122195" cy="65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69517" y="3642857"/>
            <a:ext cx="3692716" cy="40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ПОСТРАДАВШИЕ НЕСОВЕРШЕННОЛЕТНИЕ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64574" y="3755213"/>
            <a:ext cx="210870" cy="188647"/>
            <a:chOff x="5381150" y="2002767"/>
            <a:chExt cx="487694" cy="459695"/>
          </a:xfrm>
        </p:grpSpPr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Равнобедренный треугольник 6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2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209035" y="4547399"/>
            <a:ext cx="3574236" cy="21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ВЗРЫВЧАТЫЕ </a:t>
            </a:r>
            <a:r>
              <a:rPr lang="ru-RU" sz="1200" b="1" dirty="0" smtClean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ВЕЩЕСТВА, ОРУЖИЕ И БОЕПРИПАСЫ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73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3599652" y="4507078"/>
            <a:ext cx="2190539" cy="29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МВД </a:t>
            </a: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/</a:t>
            </a: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 ФСБ </a:t>
            </a: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/ </a:t>
            </a: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РОСГВАРДИЯ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93640" y="4558430"/>
            <a:ext cx="210870" cy="188647"/>
            <a:chOff x="5381150" y="2002767"/>
            <a:chExt cx="487694" cy="459695"/>
          </a:xfrm>
        </p:grpSpPr>
        <p:sp>
          <p:nvSpPr>
            <p:cNvPr id="75" name="Прямоугольник 7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Равнобедренный треугольник 7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92923AA-3F47-4D71-9C1A-0415777E03F4}"/>
              </a:ext>
            </a:extLst>
          </p:cNvPr>
          <p:cNvSpPr txBox="1"/>
          <p:nvPr/>
        </p:nvSpPr>
        <p:spPr>
          <a:xfrm>
            <a:off x="47439" y="4795806"/>
            <a:ext cx="12277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РОСКОМНАДЗОР</a:t>
            </a:r>
            <a:r>
              <a:rPr lang="ru-RU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</a:t>
            </a:r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ТАКЖЕ ВЫНОСИТ РЕШЕНИЯ В ОТНОШЕНИИ НАРКОТИКОВ, СУИЦИДА, ПОСТРАДАВШИХ НЕСОВЕРШЕННОЛЕТНИХ, ВЗРЫВЧАТЫХ </a:t>
            </a:r>
            <a:r>
              <a:rPr lang="ru-RU" sz="12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ВЕЩЕСТВ, ОРУЖИЯ И БОЕПРИПАСОВ В </a:t>
            </a: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СМИ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DINCondensedC" charset="0"/>
            </a:endParaRPr>
          </a:p>
          <a:p>
            <a:endParaRPr lang="ru-RU" dirty="0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5D6D936B-EDFB-429F-B8B4-8C2BC22763EC}"/>
              </a:ext>
            </a:extLst>
          </p:cNvPr>
          <p:cNvSpPr/>
          <p:nvPr/>
        </p:nvSpPr>
        <p:spPr>
          <a:xfrm>
            <a:off x="342498" y="6160424"/>
            <a:ext cx="2024547" cy="49295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15.1-2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A351CC99-4BF5-402A-8631-B137A5B539CF}"/>
              </a:ext>
            </a:extLst>
          </p:cNvPr>
          <p:cNvSpPr txBox="1"/>
          <p:nvPr/>
        </p:nvSpPr>
        <p:spPr>
          <a:xfrm>
            <a:off x="2517522" y="6156697"/>
            <a:ext cx="935701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РЕШЕНИЯ О ПРИЗНАНИИ ИНФОРМАЦИИ ЗАПРЕЩЕННОЙ (ПОРОЧАЩИЕ СВЕДЕНИЯ, ОБВИНЕНЕНИЕ В СОВЕРШЕНИИ ПРЕСТУПЛЕНИЙ) ПРИНИМАЕТ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ГЕНЕРАЛЬНАЯ ПРОКУРАТУРА РФ</a:t>
            </a:r>
            <a:endParaRPr lang="ru-RU" sz="16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B2BFBF8D-3933-4DBD-AA24-0EEC723186E1}"/>
              </a:ext>
            </a:extLst>
          </p:cNvPr>
          <p:cNvCxnSpPr>
            <a:cxnSpLocks/>
          </p:cNvCxnSpPr>
          <p:nvPr/>
        </p:nvCxnSpPr>
        <p:spPr>
          <a:xfrm flipV="1">
            <a:off x="69805" y="6068613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3CC0037E-F8C9-4FB4-AE33-2F196C6402D2}"/>
              </a:ext>
            </a:extLst>
          </p:cNvPr>
          <p:cNvSpPr/>
          <p:nvPr/>
        </p:nvSpPr>
        <p:spPr>
          <a:xfrm>
            <a:off x="10404262" y="2479929"/>
            <a:ext cx="1456812" cy="124113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 НА УДАЛЕНИЕ ЗАПРЕЩЕННОЙ ИНФОРМАЦИИ –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 СУТКИ</a:t>
            </a:r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79925" y="1996972"/>
            <a:ext cx="210870" cy="188647"/>
            <a:chOff x="5381150" y="2002767"/>
            <a:chExt cx="487694" cy="459695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Равнобедренный треугольник 7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2" name="Rectangle 7">
            <a:extLst>
              <a:ext uri="{FF2B5EF4-FFF2-40B4-BE49-F238E27FC236}">
                <a16:creationId xmlns:a16="http://schemas.microsoft.com/office/drawing/2014/main" xmlns="" id="{9B9C76AF-6897-4C7B-B026-5518EECA0CE9}"/>
              </a:ext>
            </a:extLst>
          </p:cNvPr>
          <p:cNvSpPr>
            <a:spLocks/>
          </p:cNvSpPr>
          <p:nvPr/>
        </p:nvSpPr>
        <p:spPr bwMode="auto">
          <a:xfrm>
            <a:off x="6186348" y="1996972"/>
            <a:ext cx="3256578" cy="23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ru-RU" sz="1200" b="1" i="1" u="sng" dirty="0" smtClean="0">
                <a:solidFill>
                  <a:srgbClr val="00B0F0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ПРОПАГАНДА ЛГБТ, СМЕНЫ ПОЛА, ПЕДОФИЛИИ</a:t>
            </a:r>
            <a:endParaRPr lang="en-US" sz="1200" b="1" i="1" u="sng" dirty="0">
              <a:solidFill>
                <a:srgbClr val="00B0F0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BFE42F27-1453-4389-806A-97D674D8D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8" y="129385"/>
            <a:ext cx="11975855" cy="1128808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63603" y="300390"/>
            <a:ext cx="702461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0">
              <a:defRPr sz="2400" b="1">
                <a:solidFill>
                  <a:srgbClr val="3C1E7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РЕЕСТР ПРОТИВОПРАВНОЙ ИНФОРМАЦИИ (398-ФЗ)</a:t>
            </a:r>
          </a:p>
          <a:p>
            <a:r>
              <a:rPr lang="ru-RU" b="0" dirty="0"/>
              <a:t>СТАТЬЯ 15.3 ФЕДЕРАЛЬНОГО ЗАКОНА № 149-ФЗ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426C8C1-64B7-405B-850D-71C6207F538A}"/>
              </a:ext>
            </a:extLst>
          </p:cNvPr>
          <p:cNvSpPr/>
          <p:nvPr/>
        </p:nvSpPr>
        <p:spPr>
          <a:xfrm>
            <a:off x="2363602" y="1234265"/>
            <a:ext cx="7734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НА ОСНОВАНИИ ТРЕБОВАНИЙ ГЕНЕРАЛЬНОЙ ПРОКУРАТУРЫ РФ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МЕРЫ ПО ОГРАНИЧЕНИЮ ДОСТУПА ПРИМЕНЯЮТСЯ К САЙТАМ, НА КОТОРЫХ РАЗМЕЩАЮТСЯ: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2130" y="1484250"/>
            <a:ext cx="1854798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15.3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11A9DA8-29F6-4B18-9162-0984173EFEA9}"/>
              </a:ext>
            </a:extLst>
          </p:cNvPr>
          <p:cNvSpPr/>
          <p:nvPr/>
        </p:nvSpPr>
        <p:spPr>
          <a:xfrm>
            <a:off x="2793467" y="2726676"/>
            <a:ext cx="8923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ПРИЗЫВЫ К УЧАСТИЮ В МАССОВЫХ (ПУБЛИЧНЫХ) МЕРОПРИЯТИЯХ, ПРОВОДИМЫХ С НАРУШЕНИЕМ УСТАНОВЛЕННОГО ПОРЯДКА</a:t>
            </a:r>
          </a:p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 МАССОВЫМ БЕСПОРЯДКАМ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47506" y="1767646"/>
            <a:ext cx="6202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ПРИЗЫВЫ К ОСУЩЕСТВЛЕНИЮ ЭКСТРЕМИСТСКОЙ </a:t>
            </a:r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ДЕЯТЕЛЬНОСТИ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51685" y="2289269"/>
            <a:ext cx="210870" cy="188647"/>
            <a:chOff x="5381150" y="2002767"/>
            <a:chExt cx="487694" cy="459695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Равнобедренный треугольник 2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49707" y="2524218"/>
            <a:ext cx="210870" cy="188647"/>
            <a:chOff x="5381150" y="2002767"/>
            <a:chExt cx="487694" cy="459695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Равнобедренный треугольник 28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>
            <a:off x="116114" y="1270054"/>
            <a:ext cx="11989870" cy="14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0009" y="3700165"/>
            <a:ext cx="210870" cy="188647"/>
            <a:chOff x="5381150" y="2002767"/>
            <a:chExt cx="487694" cy="459695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93467" y="3130192"/>
            <a:ext cx="59847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НЕДОСТОВЕРНАЯ ОБЩЕСТВЕННО ЗНАЧИМАЯ ИНФОРМАЦИЯ</a:t>
            </a: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0007" y="2812457"/>
            <a:ext cx="210870" cy="188647"/>
            <a:chOff x="5381150" y="2002767"/>
            <a:chExt cx="487694" cy="459695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Равнобедренный треугольник 40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810389" y="2518098"/>
            <a:ext cx="7420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ИНФОРМАЦИОННЫЕ МАТЕРИАЛЫ НЕЖЕЛАТЕЛЬНЫХ ОРГАНИЗАЦИЙ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82374" y="3393814"/>
            <a:ext cx="74135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ПРЕДЛОЖЕНИЯ О ПРИОБРЕТЕНИИ ПОДДЕЛЬНЫХ ДОКУМЕНТОВ</a:t>
            </a: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71504" y="4025475"/>
            <a:ext cx="210870" cy="188647"/>
            <a:chOff x="5381150" y="2002767"/>
            <a:chExt cx="487694" cy="459695"/>
          </a:xfrm>
        </p:grpSpPr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Равнобедренный треугольник 4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4904" y="2012270"/>
            <a:ext cx="6202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ОПРАВДАНИЕ ЭКСТРЕМИСТСКОЙ И ТЕРРОРИСТИЧЕСКОЙ ДЕЯТЕЛЬНОСТИ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93467" y="2278663"/>
            <a:ext cx="7420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ИНФОРМАЦИОННЫЕ МАТЕРИАЛЫ ЭКСТРЕМИСТСКИХ ОРГАНИЗАЦИЙ</a:t>
            </a:r>
          </a:p>
        </p:txBody>
      </p: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7991" y="3157254"/>
            <a:ext cx="210870" cy="188647"/>
            <a:chOff x="5381150" y="2002767"/>
            <a:chExt cx="487694" cy="459695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Равнобедренный треугольник 54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6013" y="3399934"/>
            <a:ext cx="210870" cy="188647"/>
            <a:chOff x="5381150" y="2002767"/>
            <a:chExt cx="487694" cy="459695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Равнобедренный треугольник 5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68499" y="3706405"/>
            <a:ext cx="74135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ИНФОРМАЦИОННЫЕ МАТЕРИАЛЫ О НЕЗАКОННОЙ ФИНАНСОВОЙ ДЕЯТЕЛЬНОСТИ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0633" y="4289862"/>
            <a:ext cx="210870" cy="188647"/>
            <a:chOff x="5381150" y="2002767"/>
            <a:chExt cx="487694" cy="459695"/>
          </a:xfrm>
        </p:grpSpPr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Равнобедренный треугольник 6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351521" y="4643824"/>
            <a:ext cx="1854799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15.3-1</a:t>
            </a:r>
          </a:p>
        </p:txBody>
      </p:sp>
      <p:cxnSp>
        <p:nvCxnSpPr>
          <p:cNvPr id="64" name="Прямая соединительная линия 63"/>
          <p:cNvCxnSpPr>
            <a:cxnSpLocks/>
          </p:cNvCxnSpPr>
          <p:nvPr/>
        </p:nvCxnSpPr>
        <p:spPr>
          <a:xfrm flipV="1">
            <a:off x="-69933" y="4560741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3105" y="5690475"/>
            <a:ext cx="11889839" cy="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335898" y="5767663"/>
            <a:ext cx="1854799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15.3-2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0426C8C1-64B7-405B-850D-71C6207F538A}"/>
              </a:ext>
            </a:extLst>
          </p:cNvPr>
          <p:cNvSpPr/>
          <p:nvPr/>
        </p:nvSpPr>
        <p:spPr>
          <a:xfrm>
            <a:off x="2363602" y="4598112"/>
            <a:ext cx="94476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E0114E"/>
                </a:solidFill>
                <a:latin typeface="Arial Narrow" panose="020B0606020202030204" pitchFamily="34" charset="0"/>
              </a:rPr>
              <a:t>ВВЕДЕНА В 2021 г. </a:t>
            </a:r>
          </a:p>
          <a:p>
            <a:pPr algn="just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ОГРАНИЧЕНИЕ ДОСТУПА К ИНФОРМАЦИИ, РАСПРОСТРАНЯЕМОЙ С НАРУШЕНИЕМ ТРЕБОВАНИЙ ЗАКОНОДАТЕЛЬСТВА РФ О ВЫБОРАХ И РЕФЕРЕНДУМАХ, И (ИЛИ) АГИТАЦИОННЫМ МАТЕРИАЛАМ, ИЗГОТОВЛЕННЫМ И (ИЛИ) РАСПРОСТРАНЯЕМЫМ С НАРУШЕНИЕМ ТРЕБОВАНИЙ ЗАКОНОДАТЕЛЬСТВА РФ О ВЫБОРАХ И РЕФЕРЕНДУМАХ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НА ОСНОВАНИИ ПРЕДСТАВЛЕНИЙ ЦИК РОССИИ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0426C8C1-64B7-405B-850D-71C6207F538A}"/>
              </a:ext>
            </a:extLst>
          </p:cNvPr>
          <p:cNvSpPr/>
          <p:nvPr/>
        </p:nvSpPr>
        <p:spPr>
          <a:xfrm>
            <a:off x="2453434" y="5767663"/>
            <a:ext cx="94476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E0114E"/>
                </a:solidFill>
                <a:latin typeface="Arial Narrow" panose="020B0606020202030204" pitchFamily="34" charset="0"/>
              </a:rPr>
              <a:t>ВВЕДЕНА В 2022 г. </a:t>
            </a:r>
          </a:p>
          <a:p>
            <a:pPr algn="just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ПОСТЯННОЕ ОГРАНИЧЕНИЕ ДОСТУПА К ИНФОРМАЦИОННЫМ РЕСУРСАМ, НА КОТОРЫХ НЕОДНОКРАТНО РАЗМЕЩАЛАСЬ ИНФОРМАЦИЯ, РАСПРОСТРАНЯЕМАЯ С НАРУШЕНИЕМ ТРЕБОВАНИЙ ЗАКОНОДАТЕЛЬСТВА РОССИЙСКОЙ ФЕДЕРАЦИИ </a:t>
            </a:r>
            <a:b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НА ОСНОВАНИИ ТРЕБОВАНИЯ ГЕНЕРАЛЬНОЙ ПРОКУРАТУРЫ РФ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10" y="163436"/>
            <a:ext cx="1948938" cy="982023"/>
          </a:xfrm>
          <a:prstGeom prst="rect">
            <a:avLst/>
          </a:prstGeom>
        </p:spPr>
      </p:pic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3CC0037E-F8C9-4FB4-AE33-2F196C6402D2}"/>
              </a:ext>
            </a:extLst>
          </p:cNvPr>
          <p:cNvSpPr/>
          <p:nvPr/>
        </p:nvSpPr>
        <p:spPr>
          <a:xfrm>
            <a:off x="351521" y="3102662"/>
            <a:ext cx="1865407" cy="103083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 НА УДАЛЕНИЕ </a:t>
            </a:r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ПРЕДУСМОТРЕН –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b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НЕЗАМЕДЛИТЕЛЬНАЯ </a:t>
            </a:r>
            <a:b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БЛОКИРОВКА</a:t>
            </a:r>
            <a:endParaRPr lang="ru-RU" sz="1400" b="1" dirty="0">
              <a:solidFill>
                <a:srgbClr val="3C1E7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36636" y="2018546"/>
            <a:ext cx="210870" cy="188647"/>
            <a:chOff x="5381150" y="2002767"/>
            <a:chExt cx="487694" cy="459695"/>
          </a:xfrm>
        </p:grpSpPr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Равнобедренный треугольник 7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50712" y="1767646"/>
            <a:ext cx="210870" cy="188647"/>
            <a:chOff x="5381150" y="2002767"/>
            <a:chExt cx="487694" cy="459695"/>
          </a:xfrm>
        </p:grpSpPr>
        <p:sp>
          <p:nvSpPr>
            <p:cNvPr id="75" name="Прямоугольник 7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Равнобедренный треугольник 7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0877" y="3981299"/>
            <a:ext cx="6202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НЕДОСТОВЕРНАЯ ИНФОРМАЦИЯ ОБ ИСПОЛЬЗОВАНИИ ВС РФ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43716" y="4263758"/>
            <a:ext cx="87187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ДИСКРЕДИТАЦИЯ ИСПОЛЬЗОВАНИЯ ВС РФ, В ТОМ ЧИСЛЕ ПРИЗЫВЫ К ВОСПРЕПЯТСТВОВАНИЮ ИСПОЛЬЗОВАНИЯ ВС РФ</a:t>
            </a:r>
            <a:endParaRPr lang="ru-RU" sz="1200" b="1" dirty="0">
              <a:solidFill>
                <a:srgbClr val="1D70B7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2216928" y="141800"/>
            <a:ext cx="70246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0">
              <a:defRPr sz="2400" b="1">
                <a:solidFill>
                  <a:srgbClr val="3C1E7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МЕРЫ ВОЗДЕЙСТВИЯ: ШТРАФЫ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F008810-D253-4FD1-8F82-D34378BF75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89" y="1312103"/>
            <a:ext cx="11298675" cy="495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2216928" y="141800"/>
            <a:ext cx="70246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0">
              <a:defRPr sz="2400" b="1">
                <a:solidFill>
                  <a:srgbClr val="3C1E7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МЕРЫ ВОЗДЕЙСТВИЯ: ШТРАФЫ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2130" y="1484250"/>
            <a:ext cx="1854798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</a:t>
            </a:r>
            <a:r>
              <a:rPr lang="ru-RU" sz="2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6.21 КоАП РФ</a:t>
            </a:r>
            <a:endParaRPr lang="ru-RU" sz="24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130" y="3044665"/>
            <a:ext cx="1854798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</a:t>
            </a:r>
            <a:r>
              <a:rPr lang="ru-RU" sz="2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6.21.1 КоАП РФ</a:t>
            </a:r>
            <a:endParaRPr lang="ru-RU" sz="24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2130" y="4637447"/>
            <a:ext cx="1854798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</a:t>
            </a:r>
            <a:r>
              <a:rPr lang="ru-RU" sz="24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6.21.2 КоАП РФ</a:t>
            </a:r>
            <a:endParaRPr lang="ru-RU" sz="24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433989" y="1744707"/>
            <a:ext cx="548538" cy="265058"/>
            <a:chOff x="5381150" y="2002767"/>
            <a:chExt cx="487694" cy="459695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Равнобедренный треугольник 9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50711" y="3318536"/>
            <a:ext cx="548538" cy="265058"/>
            <a:chOff x="5381150" y="2002767"/>
            <a:chExt cx="487694" cy="459695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Равнобедренный треугольник 12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8550" y="4911318"/>
            <a:ext cx="548538" cy="265058"/>
            <a:chOff x="5381150" y="2002767"/>
            <a:chExt cx="487694" cy="459695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Равнобедренный треугольник 1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3115770" y="1422875"/>
            <a:ext cx="47402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ПРОПАГАНДА НЕТРАДИЦИОННЫХ СЕКСУАЛЬНЫХ ОТНОШЕНИЙ И (ИЛИ) ПРЕДПОЧТЕНИЙ, СМЕНЫ ПОЛА  </a:t>
            </a:r>
            <a:endParaRPr lang="ru-RU" b="1" dirty="0">
              <a:solidFill>
                <a:srgbClr val="7030A0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8564485" y="1484250"/>
            <a:ext cx="23701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АДМИНИСТРАТИВНЫЙ ШТРАФ ДО 5 МЛН. РУБЛЕЙ</a:t>
            </a:r>
            <a:endParaRPr lang="ru-RU" dirty="0">
              <a:solidFill>
                <a:srgbClr val="1D70B7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3691622" y="3198080"/>
            <a:ext cx="3138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ПРОПАГАНДА ПЕДОФИЛИИ</a:t>
            </a:r>
            <a:endParaRPr lang="ru-RU" b="1" dirty="0">
              <a:solidFill>
                <a:srgbClr val="7030A0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7946751" y="1772559"/>
            <a:ext cx="548538" cy="265058"/>
            <a:chOff x="5381150" y="2002767"/>
            <a:chExt cx="487694" cy="459695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Равнобедренный треугольник 2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8564485" y="2972466"/>
            <a:ext cx="23701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АДМИНИСТРАТИВНЫЙ ШТРАФ ДО 10 МЛН. РУБЛЕЙ</a:t>
            </a:r>
            <a:endParaRPr lang="ru-RU" dirty="0">
              <a:solidFill>
                <a:srgbClr val="1D70B7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3117088" y="4133791"/>
            <a:ext cx="4740278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РАСПРОСТРАНЕНИЕ СРЕДИ НЕСОВЕРШЕННОЛЕТНИХ ИНФОРМАЦИИ, ДЕМОНСТРИРУЮЩЕЙ НЕТРАДИЦИОННЫЕ СЕКСУАЛЬНЫЕ ОТНОШЕНИЯ И (ИЛИ) ПРЕДПОЧТЕНИЯ ЛИБО СПОСОБНОЙ ВЫЗВАТЬ У НЕСОВЕРШЕННОЛЕТНИХ ЖЕЛАНИЕ СМЕНИТЬ ПОЛ</a:t>
            </a:r>
            <a:endParaRPr lang="ru-RU" b="1" dirty="0">
              <a:solidFill>
                <a:srgbClr val="7030A0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8716885" y="4813014"/>
            <a:ext cx="23701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АДМИНИСТРАТИВНЫЙ ШТРАФ ДО 4 МЛН. РУБЛЕЙ</a:t>
            </a:r>
            <a:endParaRPr lang="ru-RU" dirty="0">
              <a:solidFill>
                <a:srgbClr val="1D70B7"/>
              </a:solidFill>
              <a:latin typeface="Arial Narrow" panose="020B0606020202030204" pitchFamily="34" charset="0"/>
              <a:cs typeface="Arial" charset="0"/>
              <a:sym typeface="DINCondensedC" pitchFamily="82" charset="0"/>
            </a:endParaRP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7372221" y="3207151"/>
            <a:ext cx="548538" cy="265058"/>
            <a:chOff x="5381150" y="2002767"/>
            <a:chExt cx="487694" cy="459695"/>
          </a:xfrm>
        </p:grpSpPr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Равнобедренный треугольник 34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8108067" y="4963454"/>
            <a:ext cx="548538" cy="265058"/>
            <a:chOff x="5381150" y="2002767"/>
            <a:chExt cx="487694" cy="459695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Равнобедренный треугольник 3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72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932" y="2530476"/>
            <a:ext cx="10363437" cy="14525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Спасибо за внимание!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796822" y="3905250"/>
            <a:ext cx="10855499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endParaRPr lang="ru-RU" altLang="ru-RU" dirty="0">
              <a:solidFill>
                <a:srgbClr val="002060"/>
              </a:solidFill>
              <a:cs typeface="Times New Roman" pitchFamily="16" charset="0"/>
            </a:endParaRPr>
          </a:p>
          <a:p>
            <a:pPr algn="just">
              <a:spcAft>
                <a:spcPts val="12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itchFamily="34" charset="0"/>
                <a:cs typeface="Times New Roman" pitchFamily="16" charset="0"/>
              </a:rPr>
              <a:t>Енисейское управление Роскомнадзора: г. Красноярск, ул. Новосибирская, д. 64а, тел.: 8 (391) 234-71-61.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itchFamily="34" charset="0"/>
                <a:cs typeface="Times New Roman" pitchFamily="16" charset="0"/>
              </a:rPr>
              <a:t>Территориальный отдел Управления в г. Абакане: г. Абакан, ул. </a:t>
            </a:r>
            <a:r>
              <a:rPr lang="ru-RU" altLang="ru-RU" dirty="0" err="1">
                <a:solidFill>
                  <a:srgbClr val="002060"/>
                </a:solidFill>
                <a:latin typeface="Arial Narrow" pitchFamily="34" charset="0"/>
                <a:cs typeface="Times New Roman" pitchFamily="16" charset="0"/>
              </a:rPr>
              <a:t>Щетинкина</a:t>
            </a:r>
            <a:r>
              <a:rPr lang="ru-RU" altLang="ru-RU" dirty="0">
                <a:solidFill>
                  <a:srgbClr val="002060"/>
                </a:solidFill>
                <a:latin typeface="Arial Narrow" pitchFamily="34" charset="0"/>
                <a:cs typeface="Times New Roman" pitchFamily="16" charset="0"/>
              </a:rPr>
              <a:t>, д. 20, тел.: 8 (3902) 24-80-01.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ru-RU" altLang="ru-RU" dirty="0">
                <a:solidFill>
                  <a:srgbClr val="002060"/>
                </a:solidFill>
                <a:latin typeface="Arial Narrow" pitchFamily="34" charset="0"/>
                <a:cs typeface="Times New Roman" pitchFamily="16" charset="0"/>
              </a:rPr>
              <a:t>Территориальный отдел Управления в г. Кызыле: г. Кызыл, ул. Дружбы, д. 156, тел.: 8 (39422) 20-990.</a:t>
            </a:r>
          </a:p>
          <a:p>
            <a:pPr algn="ctr"/>
            <a:endParaRPr lang="ru-RU" altLang="ru-RU" sz="2000" u="sng" dirty="0">
              <a:solidFill>
                <a:srgbClr val="002060"/>
              </a:solidFill>
              <a:latin typeface="Arial Narrow" pitchFamily="34" charset="0"/>
              <a:cs typeface="Times New Roman" pitchFamily="16" charset="0"/>
            </a:endParaRPr>
          </a:p>
          <a:p>
            <a:pPr algn="ctr"/>
            <a:r>
              <a:rPr lang="ru-RU" altLang="ru-RU" sz="2000" u="sng" dirty="0">
                <a:solidFill>
                  <a:srgbClr val="002060"/>
                </a:solidFill>
                <a:latin typeface="Arial Narrow" pitchFamily="34" charset="0"/>
                <a:cs typeface="Times New Roman" pitchFamily="16" charset="0"/>
              </a:rPr>
              <a:t>rsockanc24@rkn.gov.ru</a:t>
            </a:r>
            <a:endParaRPr lang="ru-RU" alt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490</Words>
  <Application>Microsoft Office PowerPoint</Application>
  <PresentationFormat>Произвольный</PresentationFormat>
  <Paragraphs>80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Соблюдение требований статей 15.1, 15.1-1, 15.3, 15.3-1 Федерального закона от 27 июля 2006 г. № 149-ФЗ «Об информации, информационных технологиях и о защите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Дёгтев Валентин Николаевич</dc:creator>
  <cp:lastModifiedBy>Gvergeychik</cp:lastModifiedBy>
  <cp:revision>61</cp:revision>
  <cp:lastPrinted>2022-11-28T03:57:39Z</cp:lastPrinted>
  <dcterms:created xsi:type="dcterms:W3CDTF">2021-06-09T12:45:12Z</dcterms:created>
  <dcterms:modified xsi:type="dcterms:W3CDTF">2023-05-24T01:52:27Z</dcterms:modified>
</cp:coreProperties>
</file>