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6" r:id="rId2"/>
    <p:sldId id="257" r:id="rId3"/>
    <p:sldId id="275" r:id="rId4"/>
    <p:sldId id="271" r:id="rId5"/>
    <p:sldId id="274" r:id="rId6"/>
    <p:sldId id="277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8C1DD8FE-0FEB-49D2-8D17-4F622E1F550B}">
          <p14:sldIdLst>
            <p14:sldId id="276"/>
            <p14:sldId id="257"/>
            <p14:sldId id="275"/>
            <p14:sldId id="271"/>
            <p14:sldId id="274"/>
            <p14:sldId id="277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B7"/>
    <a:srgbClr val="008DAF"/>
    <a:srgbClr val="00889C"/>
    <a:srgbClr val="00AAC1"/>
    <a:srgbClr val="00ABE7"/>
    <a:srgbClr val="00879B"/>
    <a:srgbClr val="E011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0188C-7152-4735-AA06-B7D77C4F0AB7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54863-B308-48CC-B8EF-0A8E04827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414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35977-0C70-4265-BCF5-57830D7163E7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F92A8-7E5C-48FF-B46A-2A2AF91FD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804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fld id="{D8A83538-900B-4D19-BFF2-6751A842F28F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pPr/>
              <a:t>1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3851981" y="9430189"/>
            <a:ext cx="2944609" cy="494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marL="215900" indent="-214313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algn="r" eaLnBrk="1" hangingPunct="1">
              <a:buSzPct val="45000"/>
            </a:pPr>
            <a:fld id="{13A1C7A9-80A5-4827-BE5D-86AD93432621}" type="slidenum"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pPr algn="r" eaLnBrk="1" hangingPunct="1">
                <a:buSzPct val="45000"/>
              </a:pPr>
              <a:t>1</a:t>
            </a:fld>
            <a:endParaRPr lang="ru-RU" altLang="ru-RU" sz="1200">
              <a:solidFill>
                <a:srgbClr val="000000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41" y="4717426"/>
            <a:ext cx="5439877" cy="44680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3851980" y="9430189"/>
            <a:ext cx="2945695" cy="496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algn="r" eaLnBrk="1" hangingPunct="1">
              <a:buSzPct val="100000"/>
            </a:pPr>
            <a:fld id="{8FBB918A-998E-4357-BCE5-6F55216CE3F9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SzPct val="100000"/>
              </a:pPr>
              <a:t>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F92A8-7E5C-48FF-B46A-2A2AF91FDED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987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fld id="{8F8BC7B4-D028-4688-97F2-24738DB051BA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pPr/>
              <a:t>6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74755" name="Text Box 1"/>
          <p:cNvSpPr txBox="1">
            <a:spLocks noChangeArrowheads="1"/>
          </p:cNvSpPr>
          <p:nvPr/>
        </p:nvSpPr>
        <p:spPr bwMode="auto">
          <a:xfrm>
            <a:off x="3851981" y="9430189"/>
            <a:ext cx="2944609" cy="494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marL="215900" indent="-214313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algn="r" eaLnBrk="1" hangingPunct="1">
              <a:buSzPct val="45000"/>
            </a:pPr>
            <a:fld id="{3A8D5F61-7F00-4190-817D-5F3DE1D859CD}" type="slidenum"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pPr algn="r" eaLnBrk="1" hangingPunct="1">
                <a:buSzPct val="45000"/>
              </a:pPr>
              <a:t>6</a:t>
            </a:fld>
            <a:endParaRPr lang="ru-RU" altLang="ru-RU" sz="1200">
              <a:solidFill>
                <a:srgbClr val="000000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41" y="4717426"/>
            <a:ext cx="5439877" cy="446803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8A40-3335-4F5E-96A9-ACD728A7DF57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3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8A40-3335-4F5E-96A9-ACD728A7DF57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809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8A40-3335-4F5E-96A9-ACD728A7DF57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336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585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8A40-3335-4F5E-96A9-ACD728A7DF57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4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8A40-3335-4F5E-96A9-ACD728A7DF57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18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8A40-3335-4F5E-96A9-ACD728A7DF57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33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8A40-3335-4F5E-96A9-ACD728A7DF57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46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8A40-3335-4F5E-96A9-ACD728A7DF57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8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8A40-3335-4F5E-96A9-ACD728A7DF57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4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8A40-3335-4F5E-96A9-ACD728A7DF57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41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8A40-3335-4F5E-96A9-ACD728A7DF57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29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38A40-3335-4F5E-96A9-ACD728A7DF57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CD382-9BF6-472E-A1B1-56A065541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95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eais.rkn.gov.ru/feedbac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" name="Group 1"/>
          <p:cNvGrpSpPr>
            <a:grpSpLocks/>
          </p:cNvGrpSpPr>
          <p:nvPr/>
        </p:nvGrpSpPr>
        <p:grpSpPr bwMode="auto">
          <a:xfrm>
            <a:off x="6095207" y="342901"/>
            <a:ext cx="4028550" cy="341313"/>
            <a:chOff x="3840" y="216"/>
            <a:chExt cx="2538" cy="215"/>
          </a:xfrm>
        </p:grpSpPr>
        <p:sp>
          <p:nvSpPr>
            <p:cNvPr id="2056" name="Text Box 2"/>
            <p:cNvSpPr txBox="1">
              <a:spLocks noChangeArrowheads="1"/>
            </p:cNvSpPr>
            <p:nvPr/>
          </p:nvSpPr>
          <p:spPr bwMode="auto">
            <a:xfrm>
              <a:off x="3840" y="216"/>
              <a:ext cx="2538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Calibri" pitchFamily="34" charset="0"/>
                  <a:ea typeface="Microsoft YaHei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Calibri" pitchFamily="34" charset="0"/>
                  <a:ea typeface="Microsoft YaHei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Calibri" pitchFamily="34" charset="0"/>
                  <a:ea typeface="Microsoft YaHei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Calibri" pitchFamily="34" charset="0"/>
                  <a:ea typeface="Microsoft YaHei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Calibri" pitchFamily="34" charset="0"/>
                  <a:ea typeface="Microsoft YaHei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Calibri" pitchFamily="34" charset="0"/>
                  <a:ea typeface="Microsoft YaHei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Calibri" pitchFamily="34" charset="0"/>
                  <a:ea typeface="Microsoft YaHei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Calibri" pitchFamily="34" charset="0"/>
                  <a:ea typeface="Microsoft YaHei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Calibri" pitchFamily="34" charset="0"/>
                  <a:ea typeface="Microsoft YaHei" pitchFamily="34" charset="-122"/>
                </a:defRPr>
              </a:lvl9pPr>
            </a:lstStyle>
            <a:p>
              <a:pPr eaLnBrk="1" hangingPunct="1">
                <a:buSzPct val="100000"/>
              </a:pPr>
              <a:r>
                <a:rPr lang="ru-RU" altLang="ru-RU" sz="800">
                  <a:solidFill>
                    <a:srgbClr val="2E75B6"/>
                  </a:solidFill>
                  <a:latin typeface="Arial Narrow" pitchFamily="34" charset="0"/>
                </a:rPr>
                <a:t>ФЕДЕРАЛЬНАЯ СЛУЖБА ПО НАДЗОРУ В СФЕРЕ СВЯЗИ, </a:t>
              </a:r>
            </a:p>
            <a:p>
              <a:pPr eaLnBrk="1" hangingPunct="1">
                <a:buSzPct val="100000"/>
              </a:pPr>
              <a:r>
                <a:rPr lang="ru-RU" altLang="ru-RU" sz="800">
                  <a:solidFill>
                    <a:srgbClr val="2E75B6"/>
                  </a:solidFill>
                  <a:latin typeface="Arial Narrow" pitchFamily="34" charset="0"/>
                </a:rPr>
                <a:t>ИНФОРМАЦИОННЫХ ТЕХНОЛОГИЙ И  МАССОВЫХ КОММУНИКАЦИЙ</a:t>
              </a:r>
            </a:p>
          </p:txBody>
        </p:sp>
        <p:sp>
          <p:nvSpPr>
            <p:cNvPr id="2057" name="Line 3"/>
            <p:cNvSpPr>
              <a:spLocks noChangeShapeType="1"/>
            </p:cNvSpPr>
            <p:nvPr/>
          </p:nvSpPr>
          <p:spPr bwMode="auto">
            <a:xfrm>
              <a:off x="3878" y="226"/>
              <a:ext cx="0" cy="185"/>
            </a:xfrm>
            <a:prstGeom prst="line">
              <a:avLst/>
            </a:prstGeom>
            <a:noFill/>
            <a:ln w="38160" cap="sq">
              <a:solidFill>
                <a:srgbClr val="1F4E7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056" y="358776"/>
            <a:ext cx="4461882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94" y="866060"/>
            <a:ext cx="9606299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93650" y="1720556"/>
            <a:ext cx="11465019" cy="2987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  <a:defRPr/>
            </a:pP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Соблюдение требований статей 15.1, 15.1-1, 15.3, 15.3-1 Федерального закона от 27 июля 2006 г. № 149-ФЗ «Об информации, информационных технологиях и о защите информации</a:t>
            </a: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» </a:t>
            </a:r>
          </a:p>
          <a:p>
            <a:pPr algn="ctr" eaLnBrk="1" hangingPunct="1">
              <a:buSzPct val="100000"/>
              <a:defRPr/>
            </a:pPr>
            <a:endParaRPr lang="ru-RU" sz="40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5149179" y="6289676"/>
            <a:ext cx="175396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ru-RU" altLang="ru-RU" sz="1400" b="1">
                <a:solidFill>
                  <a:srgbClr val="333F50"/>
                </a:solidFill>
                <a:latin typeface="Times New Roman" pitchFamily="18" charset="0"/>
                <a:cs typeface="Times New Roman" pitchFamily="18" charset="0"/>
              </a:rPr>
              <a:t>г. Красноярск, 2022</a:t>
            </a: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479363" y="4581526"/>
            <a:ext cx="6276158" cy="121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SzPct val="100000"/>
            </a:pPr>
            <a:r>
              <a:rPr lang="ru-RU" altLang="ru-RU" sz="1200">
                <a:solidFill>
                  <a:srgbClr val="18375E"/>
                </a:solidFill>
                <a:latin typeface="Times New Roman" pitchFamily="18" charset="0"/>
                <a:cs typeface="Times New Roman" pitchFamily="18" charset="0"/>
              </a:rPr>
              <a:t>Заместитель руководителя Енисейского управления Роскомнадзора</a:t>
            </a:r>
          </a:p>
          <a:p>
            <a:pPr>
              <a:lnSpc>
                <a:spcPct val="90000"/>
              </a:lnSpc>
              <a:spcBef>
                <a:spcPts val="1000"/>
              </a:spcBef>
              <a:buSzPct val="100000"/>
            </a:pPr>
            <a:r>
              <a:rPr lang="ru-RU" altLang="ru-RU" sz="1200" b="1">
                <a:solidFill>
                  <a:srgbClr val="18375E"/>
                </a:solidFill>
                <a:latin typeface="Times New Roman" pitchFamily="18" charset="0"/>
                <a:cs typeface="Times New Roman" pitchFamily="18" charset="0"/>
              </a:rPr>
              <a:t>Сватусь Александр Александрович</a:t>
            </a:r>
          </a:p>
          <a:p>
            <a:pPr>
              <a:lnSpc>
                <a:spcPct val="90000"/>
              </a:lnSpc>
              <a:spcBef>
                <a:spcPts val="1000"/>
              </a:spcBef>
              <a:buSzPct val="100000"/>
            </a:pPr>
            <a:r>
              <a:rPr lang="ru-RU" altLang="ru-RU" sz="1200">
                <a:solidFill>
                  <a:srgbClr val="18375E"/>
                </a:solidFill>
                <a:latin typeface="Times New Roman" pitchFamily="18" charset="0"/>
                <a:cs typeface="Times New Roman" pitchFamily="18" charset="0"/>
              </a:rPr>
              <a:t>Начальник отдела контроля и надзора в сфере массовых коммуникаций</a:t>
            </a:r>
          </a:p>
          <a:p>
            <a:pPr>
              <a:lnSpc>
                <a:spcPct val="90000"/>
              </a:lnSpc>
              <a:spcBef>
                <a:spcPts val="1000"/>
              </a:spcBef>
              <a:buSzPct val="100000"/>
            </a:pPr>
            <a:r>
              <a:rPr lang="ru-RU" altLang="ru-RU" sz="1200" b="1">
                <a:solidFill>
                  <a:srgbClr val="18375E"/>
                </a:solidFill>
                <a:latin typeface="Times New Roman" pitchFamily="18" charset="0"/>
                <a:cs typeface="Times New Roman" pitchFamily="18" charset="0"/>
              </a:rPr>
              <a:t>Вергейчик Галина Сергеевна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621" y="3437145"/>
            <a:ext cx="2513243" cy="285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674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10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1089" y="135345"/>
            <a:ext cx="904392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0"/>
            <a:r>
              <a:rPr lang="ru-RU" sz="2400" b="1" dirty="0">
                <a:solidFill>
                  <a:srgbClr val="3C1E78"/>
                </a:solidFill>
                <a:latin typeface="Arial Narrow" panose="020B0606020202030204" pitchFamily="34" charset="0"/>
              </a:rPr>
              <a:t>ЕДИНЫЙ РЕЕСТР ЗАПРЕЩЕННОЙ ИНФОРМАЦИИ</a:t>
            </a:r>
          </a:p>
          <a:p>
            <a:pPr defTabSz="0"/>
            <a:r>
              <a:rPr lang="ru-RU" sz="2400" dirty="0">
                <a:solidFill>
                  <a:srgbClr val="3C1E78"/>
                </a:solidFill>
                <a:latin typeface="Arial Narrow" panose="020B0606020202030204" pitchFamily="34" charset="0"/>
              </a:rPr>
              <a:t>СТАТЬИ 15.1, 15.1-1, 15.1-2 ФЕДЕРАЛЬНОГО ЗАКОНА № 149-ФЗ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2498" y="1326853"/>
            <a:ext cx="2024547" cy="81280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3C1E78"/>
                </a:solidFill>
                <a:latin typeface="Arial Narrow" panose="020B0606020202030204" pitchFamily="34" charset="0"/>
              </a:rPr>
              <a:t>Статья</a:t>
            </a:r>
            <a:r>
              <a:rPr lang="ru-RU" dirty="0"/>
              <a:t> </a:t>
            </a:r>
            <a:r>
              <a:rPr lang="ru-RU" sz="2400" dirty="0">
                <a:solidFill>
                  <a:srgbClr val="3C1E78"/>
                </a:solidFill>
                <a:latin typeface="Arial Narrow" panose="020B0606020202030204" pitchFamily="34" charset="0"/>
              </a:rPr>
              <a:t>15.1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6610372-E8DD-4884-A962-99FB7F54F501}"/>
              </a:ext>
            </a:extLst>
          </p:cNvPr>
          <p:cNvSpPr txBox="1"/>
          <p:nvPr/>
        </p:nvSpPr>
        <p:spPr>
          <a:xfrm>
            <a:off x="2788680" y="1244282"/>
            <a:ext cx="907239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0"/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</a:rPr>
              <a:t>РЕШЕНИЯ О ПРИЗНАНИИ ИНФОРМАЦИИ ЗАПРЕЩЕННОЙ </a:t>
            </a:r>
            <a:r>
              <a:rPr lang="ru-RU" sz="1600" b="1" dirty="0">
                <a:solidFill>
                  <a:srgbClr val="1D70B7"/>
                </a:solidFill>
                <a:latin typeface="Arial Narrow" panose="020B0606020202030204" pitchFamily="34" charset="0"/>
              </a:rPr>
              <a:t>В ДОСУДЕБНОМ ПОРЯДКЕ</a:t>
            </a:r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</a:rPr>
              <a:t> (ПО ОБРАЩЕНИЯМ НА ЭЛЕКТРОННУЮ ФОРМУ ОБРАТНОЙ СВЯЗИ НА САЙТЕ </a:t>
            </a:r>
            <a:r>
              <a:rPr lang="ru-RU" sz="1600" b="1" u="sng" dirty="0">
                <a:solidFill>
                  <a:srgbClr val="3C1E78"/>
                </a:solidFill>
                <a:latin typeface="Arial Narrow" panose="020B0606020202030204" pitchFamily="34" charset="0"/>
                <a:hlinkClick r:id="rId4"/>
              </a:rPr>
              <a:t>https://eais.rkn.gov.ru/feedback/</a:t>
            </a:r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</a:rPr>
              <a:t>) ПРИНИМАЮТ: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9877303-4CB5-4A3F-BA6D-958B2A716299}"/>
              </a:ext>
            </a:extLst>
          </p:cNvPr>
          <p:cNvSpPr/>
          <p:nvPr/>
        </p:nvSpPr>
        <p:spPr>
          <a:xfrm>
            <a:off x="3223272" y="5146777"/>
            <a:ext cx="643921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0"/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  <a:sym typeface="DINCondensedC" charset="0"/>
              </a:rPr>
              <a:t>ТАКЖЕ ИНФОРМАЦИЯ ПРИЗНАЕТСЯ ЗАПРЕЩЕННОЙ </a:t>
            </a:r>
            <a:r>
              <a:rPr lang="ru-RU" sz="1600" b="1" dirty="0">
                <a:solidFill>
                  <a:srgbClr val="1D70B7"/>
                </a:solidFill>
                <a:latin typeface="Arial Narrow" panose="020B0606020202030204" pitchFamily="34" charset="0"/>
                <a:sym typeface="DINCondensedC" charset="0"/>
              </a:rPr>
              <a:t>РЕШЕНИЕМ СУДА</a:t>
            </a:r>
            <a:endParaRPr lang="ru-RU" sz="1600" b="1" dirty="0">
              <a:solidFill>
                <a:srgbClr val="1D70B7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498" y="5494361"/>
            <a:ext cx="2024547" cy="492956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3C1E78"/>
                </a:solidFill>
                <a:latin typeface="Arial Narrow" panose="020B0606020202030204" pitchFamily="34" charset="0"/>
              </a:rPr>
              <a:t>Статья 15.1-1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6610372-E8DD-4884-A962-99FB7F54F501}"/>
              </a:ext>
            </a:extLst>
          </p:cNvPr>
          <p:cNvSpPr txBox="1"/>
          <p:nvPr/>
        </p:nvSpPr>
        <p:spPr>
          <a:xfrm>
            <a:off x="2517522" y="5490634"/>
            <a:ext cx="1028620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0"/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</a:rPr>
              <a:t>РЕШЕНИЯ О ПРИЗНАНИИ ИНФОРМАЦИИ ЗАПРЕЩЕННОЙ (ОСКОРБЛЕНИЕ ГОСУДАРСТВА, ГОСУДАРСТВЕННЫХ ОРГАНОВ И ГОСУДАРСТВЕННЫХ СИМВОЛОВ РФ) ПРИНИМАЕТ </a:t>
            </a:r>
            <a:r>
              <a:rPr lang="ru-RU" sz="1600" b="1" dirty="0">
                <a:solidFill>
                  <a:srgbClr val="1D70B7"/>
                </a:solidFill>
                <a:latin typeface="Arial Narrow" panose="020B0606020202030204" pitchFamily="34" charset="0"/>
              </a:rPr>
              <a:t>ГЕНЕРАЛЬНАЯ ПРОКУРАТУРА РФ</a:t>
            </a:r>
            <a:endParaRPr lang="ru-RU" sz="1600" b="1" dirty="0">
              <a:solidFill>
                <a:srgbClr val="3C1E78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986C8E82-C7C0-402B-B842-DE8A44AB2035}"/>
              </a:ext>
            </a:extLst>
          </p:cNvPr>
          <p:cNvSpPr>
            <a:spLocks/>
          </p:cNvSpPr>
          <p:nvPr/>
        </p:nvSpPr>
        <p:spPr bwMode="auto">
          <a:xfrm>
            <a:off x="6202180" y="2904147"/>
            <a:ext cx="3233891" cy="210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ru-RU" sz="1200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ОНЛАЙН ТОРГОВЛЯ АЛКОГОЛЬНОЙ ПРОДУКЦИЕЙ</a:t>
            </a:r>
            <a:endParaRPr lang="en-US" sz="1200" b="1" dirty="0">
              <a:solidFill>
                <a:srgbClr val="3C1E78"/>
              </a:solidFill>
              <a:latin typeface="Arial Narrow" panose="020B0606020202030204" pitchFamily="34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5888572" y="1830056"/>
            <a:ext cx="210870" cy="188647"/>
            <a:chOff x="5381150" y="2002767"/>
            <a:chExt cx="487694" cy="459695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Равнобедренный треугольник 10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BB30792F-4CCA-40F6-BEDB-2A29527E9751}"/>
              </a:ext>
            </a:extLst>
          </p:cNvPr>
          <p:cNvSpPr>
            <a:spLocks/>
          </p:cNvSpPr>
          <p:nvPr/>
        </p:nvSpPr>
        <p:spPr bwMode="auto">
          <a:xfrm>
            <a:off x="4129130" y="1753782"/>
            <a:ext cx="1631550" cy="37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r">
              <a:lnSpc>
                <a:spcPct val="90000"/>
              </a:lnSpc>
            </a:pPr>
            <a:r>
              <a:rPr lang="en-US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РОСКОМНАДЗОР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D0B877A5-1F6E-4064-89A4-F8E3101D52B2}"/>
              </a:ext>
            </a:extLst>
          </p:cNvPr>
          <p:cNvSpPr>
            <a:spLocks/>
          </p:cNvSpPr>
          <p:nvPr/>
        </p:nvSpPr>
        <p:spPr bwMode="auto">
          <a:xfrm>
            <a:off x="6187662" y="1740515"/>
            <a:ext cx="5958029" cy="3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1200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ДЕТСКАЯ ПОРНОГРАФИЯ</a:t>
            </a:r>
            <a:endParaRPr lang="ru-RU" sz="1200" b="1" dirty="0">
              <a:solidFill>
                <a:srgbClr val="3C1E78"/>
              </a:solidFill>
              <a:latin typeface="Arial Narrow" panose="020B0606020202030204" pitchFamily="34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B8C885A0-CD62-44A8-A7AE-0DCB225D1007}"/>
              </a:ext>
            </a:extLst>
          </p:cNvPr>
          <p:cNvSpPr>
            <a:spLocks/>
          </p:cNvSpPr>
          <p:nvPr/>
        </p:nvSpPr>
        <p:spPr bwMode="auto">
          <a:xfrm>
            <a:off x="4129130" y="2102842"/>
            <a:ext cx="1629639" cy="21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r">
              <a:lnSpc>
                <a:spcPct val="90000"/>
              </a:lnSpc>
            </a:pPr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МВД РОССИИ</a:t>
            </a:r>
            <a:endParaRPr lang="en-US" sz="1200" b="1" dirty="0">
              <a:solidFill>
                <a:srgbClr val="0070C0"/>
              </a:solidFill>
              <a:latin typeface="Arial Narrow" panose="020B0606020202030204" pitchFamily="34" charset="0"/>
              <a:ea typeface="ヒラギノ角ゴ ProN W3" charset="0"/>
              <a:cs typeface="Times New Roman" panose="02020603050405020304" pitchFamily="18" charset="0"/>
              <a:sym typeface="DINCondensedC" charset="0"/>
            </a:endParaRP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5887948" y="2118660"/>
            <a:ext cx="210870" cy="188647"/>
            <a:chOff x="5381150" y="2002767"/>
            <a:chExt cx="487694" cy="459695"/>
          </a:xfrm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Равнобедренный треугольник 16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Rectangle 7">
            <a:extLst>
              <a:ext uri="{FF2B5EF4-FFF2-40B4-BE49-F238E27FC236}">
                <a16:creationId xmlns:a16="http://schemas.microsoft.com/office/drawing/2014/main" xmlns="" id="{9B9C76AF-6897-4C7B-B026-5518EECA0CE9}"/>
              </a:ext>
            </a:extLst>
          </p:cNvPr>
          <p:cNvSpPr>
            <a:spLocks/>
          </p:cNvSpPr>
          <p:nvPr/>
        </p:nvSpPr>
        <p:spPr bwMode="auto">
          <a:xfrm>
            <a:off x="6187663" y="2107451"/>
            <a:ext cx="1170586" cy="210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200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НАРКОТИКИ</a:t>
            </a: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xmlns="" id="{5FD714F5-4056-4186-A4D1-B26FD397ED10}"/>
              </a:ext>
            </a:extLst>
          </p:cNvPr>
          <p:cNvSpPr>
            <a:spLocks/>
          </p:cNvSpPr>
          <p:nvPr/>
        </p:nvSpPr>
        <p:spPr bwMode="auto">
          <a:xfrm>
            <a:off x="3733714" y="2410698"/>
            <a:ext cx="2026965" cy="20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r">
              <a:lnSpc>
                <a:spcPct val="90000"/>
              </a:lnSpc>
            </a:pPr>
            <a:r>
              <a:rPr lang="en-US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РОСПОТРЕБНАДЗОР</a:t>
            </a: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5887947" y="2389376"/>
            <a:ext cx="210870" cy="188647"/>
            <a:chOff x="5381150" y="2002767"/>
            <a:chExt cx="487694" cy="459695"/>
          </a:xfrm>
        </p:grpSpPr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Равнобедренный треугольник 21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" name="Rectangle 9">
            <a:extLst>
              <a:ext uri="{FF2B5EF4-FFF2-40B4-BE49-F238E27FC236}">
                <a16:creationId xmlns:a16="http://schemas.microsoft.com/office/drawing/2014/main" xmlns="" id="{2A705B49-CBB7-4F8F-B238-6CBD0A74560D}"/>
              </a:ext>
            </a:extLst>
          </p:cNvPr>
          <p:cNvSpPr>
            <a:spLocks/>
          </p:cNvSpPr>
          <p:nvPr/>
        </p:nvSpPr>
        <p:spPr bwMode="auto">
          <a:xfrm>
            <a:off x="6194523" y="2363646"/>
            <a:ext cx="3040986" cy="24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1200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ПРИЗЫВЫ К СОВЕРШЕНИЮ САМОУБИЙСТВ</a:t>
            </a: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xmlns="" id="{7CE08275-7303-4EDE-B282-F5CB4271521D}"/>
              </a:ext>
            </a:extLst>
          </p:cNvPr>
          <p:cNvSpPr>
            <a:spLocks/>
          </p:cNvSpPr>
          <p:nvPr/>
        </p:nvSpPr>
        <p:spPr bwMode="auto">
          <a:xfrm>
            <a:off x="4207550" y="2635983"/>
            <a:ext cx="1553129" cy="250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r">
              <a:lnSpc>
                <a:spcPct val="90000"/>
              </a:lnSpc>
            </a:pPr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ФНС РОССИИ</a:t>
            </a:r>
            <a:endParaRPr lang="en-US" sz="1200" b="1" dirty="0">
              <a:solidFill>
                <a:srgbClr val="0070C0"/>
              </a:solidFill>
              <a:latin typeface="Arial Narrow" panose="020B0606020202030204" pitchFamily="34" charset="0"/>
              <a:ea typeface="ヒラギノ角ゴ ProN W3" charset="0"/>
              <a:cs typeface="Times New Roman" panose="02020603050405020304" pitchFamily="18" charset="0"/>
              <a:sym typeface="DINCondensedC" charset="0"/>
            </a:endParaRP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5887948" y="2657654"/>
            <a:ext cx="210870" cy="188647"/>
            <a:chOff x="5381150" y="2002767"/>
            <a:chExt cx="487694" cy="459695"/>
          </a:xfrm>
        </p:grpSpPr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Равнобедренный треугольник 26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8" name="Rectangle 9">
            <a:extLst>
              <a:ext uri="{FF2B5EF4-FFF2-40B4-BE49-F238E27FC236}">
                <a16:creationId xmlns:a16="http://schemas.microsoft.com/office/drawing/2014/main" xmlns="" id="{986C8E82-C7C0-402B-B842-DE8A44AB2035}"/>
              </a:ext>
            </a:extLst>
          </p:cNvPr>
          <p:cNvSpPr>
            <a:spLocks/>
          </p:cNvSpPr>
          <p:nvPr/>
        </p:nvSpPr>
        <p:spPr bwMode="auto">
          <a:xfrm>
            <a:off x="6187662" y="2635983"/>
            <a:ext cx="1879153" cy="228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ru-RU" sz="1200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АЗАРТНЫЕ ИГРЫ</a:t>
            </a:r>
            <a:endParaRPr lang="en-US" sz="1200" b="1" dirty="0">
              <a:solidFill>
                <a:srgbClr val="3C1E78"/>
              </a:solidFill>
              <a:latin typeface="Arial Narrow" panose="020B0606020202030204" pitchFamily="34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</p:txBody>
      </p:sp>
      <p:sp>
        <p:nvSpPr>
          <p:cNvPr id="29" name="Rectangle 4">
            <a:extLst>
              <a:ext uri="{FF2B5EF4-FFF2-40B4-BE49-F238E27FC236}">
                <a16:creationId xmlns:a16="http://schemas.microsoft.com/office/drawing/2014/main" xmlns="" id="{7CE08275-7303-4EDE-B282-F5CB4271521D}"/>
              </a:ext>
            </a:extLst>
          </p:cNvPr>
          <p:cNvSpPr>
            <a:spLocks/>
          </p:cNvSpPr>
          <p:nvPr/>
        </p:nvSpPr>
        <p:spPr bwMode="auto">
          <a:xfrm>
            <a:off x="3592797" y="2875499"/>
            <a:ext cx="2190539" cy="29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r">
              <a:lnSpc>
                <a:spcPct val="90000"/>
              </a:lnSpc>
            </a:pPr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РОСАЛКОГОЛЬРЕГУЛИРОВАНИЕ</a:t>
            </a:r>
            <a:endParaRPr lang="en-US" sz="1200" b="1" dirty="0">
              <a:solidFill>
                <a:srgbClr val="0070C0"/>
              </a:solidFill>
              <a:latin typeface="Arial Narrow" panose="020B0606020202030204" pitchFamily="34" charset="0"/>
              <a:ea typeface="ヒラギノ角ゴ ProN W3" charset="0"/>
              <a:cs typeface="Times New Roman" panose="02020603050405020304" pitchFamily="18" charset="0"/>
              <a:sym typeface="DINCondensedC" charset="0"/>
            </a:endParaRPr>
          </a:p>
        </p:txBody>
      </p: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5886785" y="2926208"/>
            <a:ext cx="210870" cy="188647"/>
            <a:chOff x="5381150" y="2002767"/>
            <a:chExt cx="487694" cy="459695"/>
          </a:xfrm>
        </p:grpSpPr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Равнобедренный треугольник 31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" name="Rectangle 4">
            <a:extLst>
              <a:ext uri="{FF2B5EF4-FFF2-40B4-BE49-F238E27FC236}">
                <a16:creationId xmlns:a16="http://schemas.microsoft.com/office/drawing/2014/main" xmlns="" id="{7CE08275-7303-4EDE-B282-F5CB4271521D}"/>
              </a:ext>
            </a:extLst>
          </p:cNvPr>
          <p:cNvSpPr>
            <a:spLocks/>
          </p:cNvSpPr>
          <p:nvPr/>
        </p:nvSpPr>
        <p:spPr bwMode="auto">
          <a:xfrm>
            <a:off x="4064795" y="3416600"/>
            <a:ext cx="1718941" cy="231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r">
              <a:lnSpc>
                <a:spcPct val="90000"/>
              </a:lnSpc>
            </a:pPr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РОСМОЛОДЕЖЬ</a:t>
            </a:r>
            <a:endParaRPr lang="en-US" sz="1200" b="1" dirty="0">
              <a:solidFill>
                <a:srgbClr val="0070C0"/>
              </a:solidFill>
              <a:latin typeface="Arial Narrow" panose="020B0606020202030204" pitchFamily="34" charset="0"/>
              <a:ea typeface="ヒラギノ角ゴ ProN W3" charset="0"/>
              <a:cs typeface="Times New Roman" panose="02020603050405020304" pitchFamily="18" charset="0"/>
              <a:sym typeface="DINCondensedC" charset="0"/>
            </a:endParaRPr>
          </a:p>
        </p:txBody>
      </p:sp>
      <p:sp>
        <p:nvSpPr>
          <p:cNvPr id="34" name="Rectangle 9">
            <a:extLst>
              <a:ext uri="{FF2B5EF4-FFF2-40B4-BE49-F238E27FC236}">
                <a16:creationId xmlns:a16="http://schemas.microsoft.com/office/drawing/2014/main" xmlns="" id="{986C8E82-C7C0-402B-B842-DE8A44AB2035}"/>
              </a:ext>
            </a:extLst>
          </p:cNvPr>
          <p:cNvSpPr>
            <a:spLocks/>
          </p:cNvSpPr>
          <p:nvPr/>
        </p:nvSpPr>
        <p:spPr bwMode="auto">
          <a:xfrm>
            <a:off x="6194520" y="3163860"/>
            <a:ext cx="3692716" cy="406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ru-RU" sz="1200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ВОВЛЕЧЕНИЕ НЕСОВЕРШЕННОЛЕТНИХ </a:t>
            </a:r>
            <a:endParaRPr lang="en-US" sz="1200" b="1" dirty="0">
              <a:solidFill>
                <a:srgbClr val="3C1E78"/>
              </a:solidFill>
              <a:latin typeface="Arial Narrow" panose="020B0606020202030204" pitchFamily="34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  <a:p>
            <a:r>
              <a:rPr lang="ru-RU" sz="1200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В ПРОТИВОПРАВНУЮ ДЕЯТЕЛЬНОСТЬ</a:t>
            </a:r>
            <a:endParaRPr lang="en-US" sz="1200" b="1" dirty="0">
              <a:solidFill>
                <a:srgbClr val="3C1E78"/>
              </a:solidFill>
              <a:latin typeface="Arial Narrow" panose="020B0606020202030204" pitchFamily="34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</p:txBody>
      </p: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5886784" y="3281339"/>
            <a:ext cx="210870" cy="188647"/>
            <a:chOff x="5381150" y="2002767"/>
            <a:chExt cx="487694" cy="459695"/>
          </a:xfrm>
        </p:grpSpPr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Равнобедренный треугольник 36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8" name="Rectangle 4">
            <a:extLst>
              <a:ext uri="{FF2B5EF4-FFF2-40B4-BE49-F238E27FC236}">
                <a16:creationId xmlns:a16="http://schemas.microsoft.com/office/drawing/2014/main" xmlns="" id="{7CE08275-7303-4EDE-B282-F5CB4271521D}"/>
              </a:ext>
            </a:extLst>
          </p:cNvPr>
          <p:cNvSpPr>
            <a:spLocks/>
          </p:cNvSpPr>
          <p:nvPr/>
        </p:nvSpPr>
        <p:spPr bwMode="auto">
          <a:xfrm>
            <a:off x="4861310" y="4140496"/>
            <a:ext cx="904316" cy="231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r">
              <a:lnSpc>
                <a:spcPct val="90000"/>
              </a:lnSpc>
            </a:pPr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ФССП</a:t>
            </a:r>
            <a:endParaRPr lang="en-US" sz="1200" b="1" dirty="0">
              <a:solidFill>
                <a:srgbClr val="0070C0"/>
              </a:solidFill>
              <a:latin typeface="Arial Narrow" panose="020B0606020202030204" pitchFamily="34" charset="0"/>
              <a:ea typeface="ヒラギノ角ゴ ProN W3" charset="0"/>
              <a:cs typeface="Times New Roman" panose="02020603050405020304" pitchFamily="18" charset="0"/>
              <a:sym typeface="DINCondensedC" charset="0"/>
            </a:endParaRPr>
          </a:p>
        </p:txBody>
      </p: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5893640" y="4153658"/>
            <a:ext cx="210870" cy="188647"/>
            <a:chOff x="5381150" y="2002767"/>
            <a:chExt cx="487694" cy="459695"/>
          </a:xfrm>
        </p:grpSpPr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Равнобедренный треугольник 40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2" name="Rectangle 9">
            <a:extLst>
              <a:ext uri="{FF2B5EF4-FFF2-40B4-BE49-F238E27FC236}">
                <a16:creationId xmlns:a16="http://schemas.microsoft.com/office/drawing/2014/main" xmlns="" id="{986C8E82-C7C0-402B-B842-DE8A44AB2035}"/>
              </a:ext>
            </a:extLst>
          </p:cNvPr>
          <p:cNvSpPr>
            <a:spLocks/>
          </p:cNvSpPr>
          <p:nvPr/>
        </p:nvSpPr>
        <p:spPr bwMode="auto">
          <a:xfrm>
            <a:off x="6194520" y="4126839"/>
            <a:ext cx="3422576" cy="23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ru-RU" sz="1200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ПОРОЧАЩИЕ СВЕДЕНИЯ</a:t>
            </a:r>
            <a:endParaRPr lang="en-US" sz="1200" b="1" dirty="0">
              <a:solidFill>
                <a:srgbClr val="3C1E78"/>
              </a:solidFill>
              <a:latin typeface="Arial Narrow" panose="020B0606020202030204" pitchFamily="34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</p:txBody>
      </p:sp>
      <p:sp>
        <p:nvSpPr>
          <p:cNvPr id="48" name="Rectangle 9">
            <a:extLst>
              <a:ext uri="{FF2B5EF4-FFF2-40B4-BE49-F238E27FC236}">
                <a16:creationId xmlns:a16="http://schemas.microsoft.com/office/drawing/2014/main" xmlns="" id="{986C8E82-C7C0-402B-B842-DE8A44AB2035}"/>
              </a:ext>
            </a:extLst>
          </p:cNvPr>
          <p:cNvSpPr>
            <a:spLocks/>
          </p:cNvSpPr>
          <p:nvPr/>
        </p:nvSpPr>
        <p:spPr bwMode="auto">
          <a:xfrm>
            <a:off x="6194520" y="3869811"/>
            <a:ext cx="3699574" cy="232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ru-RU" sz="1200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ОНЛАЙН ТОРГОВЛЯ ЛЕКАРСТВЕННЫМИ ПРЕПАРАТАМИ</a:t>
            </a:r>
            <a:endParaRPr lang="en-US" sz="1200" b="1" dirty="0">
              <a:solidFill>
                <a:srgbClr val="3C1E78"/>
              </a:solidFill>
              <a:latin typeface="Arial Narrow" panose="020B0606020202030204" pitchFamily="34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</p:txBody>
      </p:sp>
      <p:sp>
        <p:nvSpPr>
          <p:cNvPr id="49" name="Rectangle 4">
            <a:extLst>
              <a:ext uri="{FF2B5EF4-FFF2-40B4-BE49-F238E27FC236}">
                <a16:creationId xmlns:a16="http://schemas.microsoft.com/office/drawing/2014/main" xmlns="" id="{7CE08275-7303-4EDE-B282-F5CB4271521D}"/>
              </a:ext>
            </a:extLst>
          </p:cNvPr>
          <p:cNvSpPr>
            <a:spLocks/>
          </p:cNvSpPr>
          <p:nvPr/>
        </p:nvSpPr>
        <p:spPr bwMode="auto">
          <a:xfrm>
            <a:off x="4214407" y="3845823"/>
            <a:ext cx="1552334" cy="29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r">
              <a:lnSpc>
                <a:spcPct val="90000"/>
              </a:lnSpc>
            </a:pPr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РОСЗДРАВНАДЗОР</a:t>
            </a:r>
            <a:endParaRPr lang="en-US" sz="1200" b="1" dirty="0">
              <a:solidFill>
                <a:srgbClr val="0070C0"/>
              </a:solidFill>
              <a:latin typeface="Arial Narrow" panose="020B0606020202030204" pitchFamily="34" charset="0"/>
              <a:ea typeface="ヒラギノ角ゴ ProN W3" charset="0"/>
              <a:cs typeface="Times New Roman" panose="02020603050405020304" pitchFamily="18" charset="0"/>
              <a:sym typeface="DINCondensedC" charset="0"/>
            </a:endParaRPr>
          </a:p>
        </p:txBody>
      </p:sp>
      <p:grpSp>
        <p:nvGrpSpPr>
          <p:cNvPr id="50" name="Группа 49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5893642" y="3885981"/>
            <a:ext cx="210870" cy="188647"/>
            <a:chOff x="5381150" y="2002767"/>
            <a:chExt cx="487694" cy="459695"/>
          </a:xfrm>
        </p:grpSpPr>
        <p:sp>
          <p:nvSpPr>
            <p:cNvPr id="51" name="Прямоугольник 50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Равнобедренный треугольник 51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56" name="Прямая соединительная линия 55"/>
          <p:cNvCxnSpPr/>
          <p:nvPr/>
        </p:nvCxnSpPr>
        <p:spPr>
          <a:xfrm flipV="1">
            <a:off x="116114" y="1175657"/>
            <a:ext cx="12075886" cy="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cxnSpLocks/>
          </p:cNvCxnSpPr>
          <p:nvPr/>
        </p:nvCxnSpPr>
        <p:spPr>
          <a:xfrm flipV="1">
            <a:off x="69805" y="5385771"/>
            <a:ext cx="12075886" cy="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cxnSpLocks/>
          </p:cNvCxnSpPr>
          <p:nvPr/>
        </p:nvCxnSpPr>
        <p:spPr>
          <a:xfrm>
            <a:off x="69805" y="6792613"/>
            <a:ext cx="12122195" cy="65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9">
            <a:extLst>
              <a:ext uri="{FF2B5EF4-FFF2-40B4-BE49-F238E27FC236}">
                <a16:creationId xmlns:a16="http://schemas.microsoft.com/office/drawing/2014/main" xmlns="" id="{986C8E82-C7C0-402B-B842-DE8A44AB2035}"/>
              </a:ext>
            </a:extLst>
          </p:cNvPr>
          <p:cNvSpPr>
            <a:spLocks/>
          </p:cNvSpPr>
          <p:nvPr/>
        </p:nvSpPr>
        <p:spPr bwMode="auto">
          <a:xfrm>
            <a:off x="6187662" y="3496983"/>
            <a:ext cx="3692716" cy="406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ru-RU" sz="1200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ПОСТРАДАВШИЕ НЕСОВЕРШЕННОЛЕТНИЕ</a:t>
            </a:r>
            <a:endParaRPr lang="en-US" sz="1200" b="1" dirty="0">
              <a:solidFill>
                <a:srgbClr val="3C1E78"/>
              </a:solidFill>
              <a:latin typeface="Arial Narrow" panose="020B0606020202030204" pitchFamily="34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</p:txBody>
      </p:sp>
      <p:grpSp>
        <p:nvGrpSpPr>
          <p:cNvPr id="64" name="Группа 63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5879926" y="3614462"/>
            <a:ext cx="210870" cy="188647"/>
            <a:chOff x="5381150" y="2002767"/>
            <a:chExt cx="487694" cy="459695"/>
          </a:xfrm>
        </p:grpSpPr>
        <p:sp>
          <p:nvSpPr>
            <p:cNvPr id="65" name="Прямоугольник 64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Равнобедренный треугольник 65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2" name="Rectangle 9">
            <a:extLst>
              <a:ext uri="{FF2B5EF4-FFF2-40B4-BE49-F238E27FC236}">
                <a16:creationId xmlns:a16="http://schemas.microsoft.com/office/drawing/2014/main" xmlns="" id="{986C8E82-C7C0-402B-B842-DE8A44AB2035}"/>
              </a:ext>
            </a:extLst>
          </p:cNvPr>
          <p:cNvSpPr>
            <a:spLocks/>
          </p:cNvSpPr>
          <p:nvPr/>
        </p:nvSpPr>
        <p:spPr bwMode="auto">
          <a:xfrm>
            <a:off x="6209035" y="4442207"/>
            <a:ext cx="3233891" cy="210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ru-RU" sz="1200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ВЗРЫВЧАТЫЕ ВЕЩЕСТВА И ОРУЖИЕ</a:t>
            </a:r>
            <a:endParaRPr lang="en-US" sz="1200" b="1" dirty="0">
              <a:solidFill>
                <a:srgbClr val="3C1E78"/>
              </a:solidFill>
              <a:latin typeface="Arial Narrow" panose="020B0606020202030204" pitchFamily="34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</p:txBody>
      </p:sp>
      <p:sp>
        <p:nvSpPr>
          <p:cNvPr id="73" name="Rectangle 4">
            <a:extLst>
              <a:ext uri="{FF2B5EF4-FFF2-40B4-BE49-F238E27FC236}">
                <a16:creationId xmlns:a16="http://schemas.microsoft.com/office/drawing/2014/main" xmlns="" id="{7CE08275-7303-4EDE-B282-F5CB4271521D}"/>
              </a:ext>
            </a:extLst>
          </p:cNvPr>
          <p:cNvSpPr>
            <a:spLocks/>
          </p:cNvSpPr>
          <p:nvPr/>
        </p:nvSpPr>
        <p:spPr bwMode="auto">
          <a:xfrm>
            <a:off x="3599652" y="4413559"/>
            <a:ext cx="2190539" cy="29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r">
              <a:lnSpc>
                <a:spcPct val="90000"/>
              </a:lnSpc>
            </a:pPr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МВД </a:t>
            </a:r>
            <a:r>
              <a:rPr lang="en-US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/</a:t>
            </a:r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 ФСБ </a:t>
            </a:r>
            <a:r>
              <a:rPr lang="en-US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/ </a:t>
            </a:r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ea typeface="ヒラギノ角ゴ ProN W3" charset="0"/>
                <a:cs typeface="Times New Roman" panose="02020603050405020304" pitchFamily="18" charset="0"/>
                <a:sym typeface="DINCondensedC" charset="0"/>
              </a:rPr>
              <a:t>РОСГВАРДИЯ</a:t>
            </a:r>
            <a:endParaRPr lang="en-US" sz="1200" b="1" dirty="0">
              <a:solidFill>
                <a:srgbClr val="0070C0"/>
              </a:solidFill>
              <a:latin typeface="Arial Narrow" panose="020B0606020202030204" pitchFamily="34" charset="0"/>
              <a:ea typeface="ヒラギノ角ゴ ProN W3" charset="0"/>
              <a:cs typeface="Times New Roman" panose="02020603050405020304" pitchFamily="18" charset="0"/>
              <a:sym typeface="DINCondensedC" charset="0"/>
            </a:endParaRPr>
          </a:p>
        </p:txBody>
      </p:sp>
      <p:grpSp>
        <p:nvGrpSpPr>
          <p:cNvPr id="74" name="Группа 73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5893640" y="4464268"/>
            <a:ext cx="210870" cy="188647"/>
            <a:chOff x="5381150" y="2002767"/>
            <a:chExt cx="487694" cy="459695"/>
          </a:xfrm>
        </p:grpSpPr>
        <p:sp>
          <p:nvSpPr>
            <p:cNvPr id="75" name="Прямоугольник 74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Равнобедренный треугольник 75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092923AA-3F47-4D71-9C1A-0415777E03F4}"/>
              </a:ext>
            </a:extLst>
          </p:cNvPr>
          <p:cNvSpPr txBox="1"/>
          <p:nvPr/>
        </p:nvSpPr>
        <p:spPr>
          <a:xfrm>
            <a:off x="525912" y="4704770"/>
            <a:ext cx="12277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DINCondensedC" charset="0"/>
              </a:rPr>
              <a:t>РОСКОМНАДЗОР</a:t>
            </a:r>
            <a:r>
              <a:rPr lang="ru-RU" b="1" dirty="0">
                <a:solidFill>
                  <a:srgbClr val="3C1E78"/>
                </a:solidFill>
                <a:latin typeface="Arial Narrow" panose="020B0606020202030204" pitchFamily="34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 </a:t>
            </a:r>
            <a:r>
              <a:rPr lang="ru-RU" sz="1200" b="1" dirty="0">
                <a:solidFill>
                  <a:srgbClr val="3C1E78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DINCondensedC" charset="0"/>
              </a:rPr>
              <a:t>ТАКЖЕ ВЫНОСИТ РЕШЕНИЯ В ОТНОШЕНИИ НАРКОТИКОВ, СУИЦИДА, ПОСТРАДАВШИХ НЕСОВЕРШЕННОЛЕТНИХ, ВЗРЫВЧАТЫХ ВЕЩЕСТВ И ОРУЖИЯ В </a:t>
            </a:r>
            <a:r>
              <a:rPr lang="ru-RU" sz="12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DINCondensedC" charset="0"/>
              </a:rPr>
              <a:t>СМИ</a:t>
            </a:r>
            <a:endParaRPr lang="en-US" sz="1200" b="1" dirty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  <a:sym typeface="DINCondensedC" charset="0"/>
            </a:endParaRPr>
          </a:p>
          <a:p>
            <a:endParaRPr lang="ru-RU" dirty="0"/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xmlns="" id="{5D6D936B-EDFB-429F-B8B4-8C2BC22763EC}"/>
              </a:ext>
            </a:extLst>
          </p:cNvPr>
          <p:cNvSpPr/>
          <p:nvPr/>
        </p:nvSpPr>
        <p:spPr>
          <a:xfrm>
            <a:off x="342498" y="6160424"/>
            <a:ext cx="2024547" cy="492956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3C1E78"/>
                </a:solidFill>
                <a:latin typeface="Arial Narrow" panose="020B0606020202030204" pitchFamily="34" charset="0"/>
              </a:rPr>
              <a:t>Статья 15.1-2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A351CC99-4BF5-402A-8631-B137A5B539CF}"/>
              </a:ext>
            </a:extLst>
          </p:cNvPr>
          <p:cNvSpPr txBox="1"/>
          <p:nvPr/>
        </p:nvSpPr>
        <p:spPr>
          <a:xfrm>
            <a:off x="2517522" y="6156697"/>
            <a:ext cx="935701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0"/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</a:rPr>
              <a:t>РЕШЕНИЯ О ПРИЗНАНИИ ИНФОРМАЦИИ ЗАПРЕЩЕННОЙ (ПОРОЧАЩИЕ СВЕДЕНИЯ, ОБВИНЕНЕНИЕ В СОВЕРШЕНИИ ПРЕСТУПЛЕНИЙ) ПРИНИМАЕТ </a:t>
            </a:r>
            <a:r>
              <a:rPr lang="ru-RU" sz="1600" b="1" dirty="0">
                <a:solidFill>
                  <a:srgbClr val="1D70B7"/>
                </a:solidFill>
                <a:latin typeface="Arial Narrow" panose="020B0606020202030204" pitchFamily="34" charset="0"/>
              </a:rPr>
              <a:t>ГЕНЕРАЛЬНАЯ ПРОКУРАТУРА РФ</a:t>
            </a:r>
            <a:endParaRPr lang="ru-RU" sz="1600" b="1" dirty="0">
              <a:solidFill>
                <a:srgbClr val="3C1E78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xmlns="" id="{B2BFBF8D-3933-4DBD-AA24-0EEC723186E1}"/>
              </a:ext>
            </a:extLst>
          </p:cNvPr>
          <p:cNvCxnSpPr>
            <a:cxnSpLocks/>
          </p:cNvCxnSpPr>
          <p:nvPr/>
        </p:nvCxnSpPr>
        <p:spPr>
          <a:xfrm flipV="1">
            <a:off x="69805" y="6068613"/>
            <a:ext cx="12075886" cy="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xmlns="" id="{3CC0037E-F8C9-4FB4-AE33-2F196C6402D2}"/>
              </a:ext>
            </a:extLst>
          </p:cNvPr>
          <p:cNvSpPr/>
          <p:nvPr/>
        </p:nvSpPr>
        <p:spPr>
          <a:xfrm>
            <a:off x="10404262" y="2479929"/>
            <a:ext cx="1456812" cy="1241135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4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СРОК НА УДАЛЕНИЕ ЗАПРЕЩЕННОЙ ИНФОРМАЦИИ – </a:t>
            </a:r>
            <a:r>
              <a:rPr lang="ru-RU" sz="1400" b="1" dirty="0">
                <a:solidFill>
                  <a:srgbClr val="3C1E7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 СУТКИ</a:t>
            </a:r>
          </a:p>
        </p:txBody>
      </p:sp>
    </p:spTree>
    <p:extLst>
      <p:ext uri="{BB962C8B-B14F-4D97-AF65-F5344CB8AC3E}">
        <p14:creationId xmlns:p14="http://schemas.microsoft.com/office/powerpoint/2010/main" val="146726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Рисунок 48">
            <a:extLst>
              <a:ext uri="{FF2B5EF4-FFF2-40B4-BE49-F238E27FC236}">
                <a16:creationId xmlns:a16="http://schemas.microsoft.com/office/drawing/2014/main" xmlns="" id="{BFE42F27-1453-4389-806A-97D674D8D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8" y="129385"/>
            <a:ext cx="11975855" cy="1128808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2363603" y="300390"/>
            <a:ext cx="702461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 defTabSz="0">
              <a:defRPr sz="2400" b="1">
                <a:solidFill>
                  <a:srgbClr val="3C1E78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РЕЕСТР ПРОТИВОПРАВНОЙ ИНФОРМАЦИИ (398-ФЗ)</a:t>
            </a:r>
          </a:p>
          <a:p>
            <a:r>
              <a:rPr lang="ru-RU" b="0" dirty="0"/>
              <a:t>СТАТЬЯ 15.3 ФЕДЕРАЛЬНОГО ЗАКОНА № 149-ФЗ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0426C8C1-64B7-405B-850D-71C6207F538A}"/>
              </a:ext>
            </a:extLst>
          </p:cNvPr>
          <p:cNvSpPr/>
          <p:nvPr/>
        </p:nvSpPr>
        <p:spPr>
          <a:xfrm>
            <a:off x="2453437" y="1365142"/>
            <a:ext cx="77349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1D70B7"/>
                </a:solidFill>
                <a:latin typeface="Arial Narrow" panose="020B0606020202030204" pitchFamily="34" charset="0"/>
              </a:rPr>
              <a:t>НА ОСНОВАНИИ ТРЕБОВАНИЙ ГЕНЕРАЛЬНОЙ ПРОКУРАТУРЫ РФ </a:t>
            </a:r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  <a:cs typeface="Arial" charset="0"/>
              </a:rPr>
              <a:t>МЕРЫ ПО ОГРАНИЧЕНИЮ ДОСТУПА ПРИМЕНЯЮТСЯ К САЙТАМ, НА КОТОРЫХ РАЗМЕЩАЮТСЯ: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62130" y="1484250"/>
            <a:ext cx="1854798" cy="81280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3C1E78"/>
                </a:solidFill>
                <a:latin typeface="Arial Narrow" panose="020B0606020202030204" pitchFamily="34" charset="0"/>
              </a:rPr>
              <a:t>Статья 15.3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311A9DA8-29F6-4B18-9162-0984173EFEA9}"/>
              </a:ext>
            </a:extLst>
          </p:cNvPr>
          <p:cNvSpPr/>
          <p:nvPr/>
        </p:nvSpPr>
        <p:spPr>
          <a:xfrm>
            <a:off x="2774904" y="3174547"/>
            <a:ext cx="89231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ПРИЗЫВЫ К УЧАСТИЮ В МАССОВЫХ (ПУБЛИЧНЫХ) МЕРОПРИЯТИЯХ, ПРОВОДИМЫХ С НАРУШЕНИЕМ УСТАНОВЛЕННОГО ПОРЯДКА</a:t>
            </a:r>
          </a:p>
          <a:p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И МАССОВЫМ БЕСПОРЯДКАМ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777C109D-9BBA-4791-9949-686298B4A350}"/>
              </a:ext>
            </a:extLst>
          </p:cNvPr>
          <p:cNvSpPr/>
          <p:nvPr/>
        </p:nvSpPr>
        <p:spPr>
          <a:xfrm>
            <a:off x="2780430" y="1939154"/>
            <a:ext cx="62020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ПРИЗЫВЫ К ОСУЩЕСТВЛЕНИЮ ЭКСТРЕМИСТСКОЙ ДЕЯТЕЛЬНОСТИ</a:t>
            </a:r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2569560" y="1986252"/>
            <a:ext cx="210870" cy="188647"/>
            <a:chOff x="5381150" y="2002767"/>
            <a:chExt cx="487694" cy="459695"/>
          </a:xfrm>
        </p:grpSpPr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Равнобедренный треугольник 25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2564035" y="2313331"/>
            <a:ext cx="210870" cy="188647"/>
            <a:chOff x="5381150" y="2002767"/>
            <a:chExt cx="487694" cy="459695"/>
          </a:xfrm>
        </p:grpSpPr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Равнобедренный треугольник 28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3" name="Прямая соединительная линия 32"/>
          <p:cNvCxnSpPr/>
          <p:nvPr/>
        </p:nvCxnSpPr>
        <p:spPr>
          <a:xfrm>
            <a:off x="116114" y="1270054"/>
            <a:ext cx="11989870" cy="14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2567257" y="3662109"/>
            <a:ext cx="210870" cy="188647"/>
            <a:chOff x="5381150" y="2002767"/>
            <a:chExt cx="487694" cy="459695"/>
          </a:xfrm>
        </p:grpSpPr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Равнобедренный треугольник 36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777C109D-9BBA-4791-9949-686298B4A350}"/>
              </a:ext>
            </a:extLst>
          </p:cNvPr>
          <p:cNvSpPr/>
          <p:nvPr/>
        </p:nvSpPr>
        <p:spPr>
          <a:xfrm>
            <a:off x="2774904" y="3620367"/>
            <a:ext cx="59847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НЕДОСТОВЕРНАЯ ОБЩЕСТВЕННО ЗНАЧИМАЯ ИНФОРМАЦИЯ</a:t>
            </a:r>
          </a:p>
        </p:txBody>
      </p: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2566013" y="2621393"/>
            <a:ext cx="210870" cy="188647"/>
            <a:chOff x="5381150" y="2002767"/>
            <a:chExt cx="487694" cy="459695"/>
          </a:xfrm>
        </p:grpSpPr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Равнобедренный треугольник 40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777C109D-9BBA-4791-9949-686298B4A350}"/>
              </a:ext>
            </a:extLst>
          </p:cNvPr>
          <p:cNvSpPr/>
          <p:nvPr/>
        </p:nvSpPr>
        <p:spPr>
          <a:xfrm>
            <a:off x="2774904" y="2896564"/>
            <a:ext cx="74209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ИНФОРМАЦИОННЫЕ МАТЕРИАЛЫ НЕЖЕЛАТЕЛЬНЫХ ОРГАНИЗАЦИЙ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777C109D-9BBA-4791-9949-686298B4A350}"/>
              </a:ext>
            </a:extLst>
          </p:cNvPr>
          <p:cNvSpPr/>
          <p:nvPr/>
        </p:nvSpPr>
        <p:spPr>
          <a:xfrm>
            <a:off x="2778638" y="3899224"/>
            <a:ext cx="74135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ПРЕДЛОЖЕНИЯ О ПРИОБРЕТЕНИИ ПОДДЕЛЬНЫХ ДОКУМЕНТОВ</a:t>
            </a:r>
          </a:p>
        </p:txBody>
      </p: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2564034" y="3944851"/>
            <a:ext cx="210870" cy="188647"/>
            <a:chOff x="5381150" y="2002767"/>
            <a:chExt cx="487694" cy="459695"/>
          </a:xfrm>
        </p:grpSpPr>
        <p:sp>
          <p:nvSpPr>
            <p:cNvPr id="47" name="Прямоугольник 46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Равнобедренный треугольник 47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xmlns="" id="{777C109D-9BBA-4791-9949-686298B4A350}"/>
              </a:ext>
            </a:extLst>
          </p:cNvPr>
          <p:cNvSpPr/>
          <p:nvPr/>
        </p:nvSpPr>
        <p:spPr>
          <a:xfrm>
            <a:off x="2774905" y="2263722"/>
            <a:ext cx="62020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ОПРАВДАНИЕ ЭКСТРЕМИСТСКОЙ И ТЕРРОРИСТИЧЕСКОЙ ДЕЯТЕЛЬНОСТИ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777C109D-9BBA-4791-9949-686298B4A350}"/>
              </a:ext>
            </a:extLst>
          </p:cNvPr>
          <p:cNvSpPr/>
          <p:nvPr/>
        </p:nvSpPr>
        <p:spPr>
          <a:xfrm>
            <a:off x="2774905" y="2573994"/>
            <a:ext cx="74209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ИНФОРМАЦИОННЫЕ МАТЕРИАЛЫ ЭКСТРЕМИСТСКИХ ОРГАНИЗАЦИЙ</a:t>
            </a:r>
          </a:p>
        </p:txBody>
      </p:sp>
      <p:grpSp>
        <p:nvGrpSpPr>
          <p:cNvPr id="52" name="Группа 51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2566013" y="2944970"/>
            <a:ext cx="210870" cy="188647"/>
            <a:chOff x="5381150" y="2002767"/>
            <a:chExt cx="487694" cy="459695"/>
          </a:xfrm>
        </p:grpSpPr>
        <p:sp>
          <p:nvSpPr>
            <p:cNvPr id="54" name="Прямоугольник 53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Равнобедренный треугольник 54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6" name="Группа 55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2566013" y="3311055"/>
            <a:ext cx="210870" cy="188647"/>
            <a:chOff x="5381150" y="2002767"/>
            <a:chExt cx="487694" cy="459695"/>
          </a:xfrm>
        </p:grpSpPr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Равнобедренный треугольник 57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xmlns="" id="{777C109D-9BBA-4791-9949-686298B4A350}"/>
              </a:ext>
            </a:extLst>
          </p:cNvPr>
          <p:cNvSpPr/>
          <p:nvPr/>
        </p:nvSpPr>
        <p:spPr>
          <a:xfrm>
            <a:off x="2774904" y="4188085"/>
            <a:ext cx="74135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  <a:sym typeface="DINCondensedC" pitchFamily="82" charset="0"/>
              </a:rPr>
              <a:t>ИНФОРМАЦИОННЫЕ МАТЕРИАЛЫ О НЕЗАКОННОЙ ФИНАНСОВОЙ ДЕЯТЕЛЬНОСТИ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xmlns="" id="{2BD51E36-3D0A-4231-82B6-2D15A22639E7}"/>
              </a:ext>
            </a:extLst>
          </p:cNvPr>
          <p:cNvGrpSpPr/>
          <p:nvPr/>
        </p:nvGrpSpPr>
        <p:grpSpPr>
          <a:xfrm>
            <a:off x="2560633" y="4231983"/>
            <a:ext cx="210870" cy="188647"/>
            <a:chOff x="5381150" y="2002767"/>
            <a:chExt cx="487694" cy="459695"/>
          </a:xfrm>
        </p:grpSpPr>
        <p:sp>
          <p:nvSpPr>
            <p:cNvPr id="61" name="Прямоугольник 60">
              <a:extLst>
                <a:ext uri="{FF2B5EF4-FFF2-40B4-BE49-F238E27FC236}">
                  <a16:creationId xmlns:a16="http://schemas.microsoft.com/office/drawing/2014/main" xmlns="" id="{9B3BD396-7FE8-40EA-943C-F2839CC5E00D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Равнобедренный треугольник 61">
              <a:extLst>
                <a:ext uri="{FF2B5EF4-FFF2-40B4-BE49-F238E27FC236}">
                  <a16:creationId xmlns:a16="http://schemas.microsoft.com/office/drawing/2014/main" xmlns="" id="{057BCC80-C28A-461F-9BDC-514D81DE6C29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3" name="Прямоугольник 62"/>
          <p:cNvSpPr/>
          <p:nvPr/>
        </p:nvSpPr>
        <p:spPr>
          <a:xfrm>
            <a:off x="335898" y="4595770"/>
            <a:ext cx="1854799" cy="81280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3C1E78"/>
                </a:solidFill>
                <a:latin typeface="Arial Narrow" panose="020B0606020202030204" pitchFamily="34" charset="0"/>
              </a:rPr>
              <a:t>Статья 15.3-1</a:t>
            </a:r>
          </a:p>
        </p:txBody>
      </p:sp>
      <p:cxnSp>
        <p:nvCxnSpPr>
          <p:cNvPr id="64" name="Прямая соединительная линия 63"/>
          <p:cNvCxnSpPr>
            <a:cxnSpLocks/>
          </p:cNvCxnSpPr>
          <p:nvPr/>
        </p:nvCxnSpPr>
        <p:spPr>
          <a:xfrm flipV="1">
            <a:off x="30098" y="4456661"/>
            <a:ext cx="12075886" cy="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16114" y="5593371"/>
            <a:ext cx="11889839" cy="19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335898" y="5767663"/>
            <a:ext cx="1854799" cy="81280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3C1E78"/>
                </a:solidFill>
                <a:latin typeface="Arial Narrow" panose="020B0606020202030204" pitchFamily="34" charset="0"/>
              </a:rPr>
              <a:t>Статья 15.3-2</a:t>
            </a: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xmlns="" id="{0426C8C1-64B7-405B-850D-71C6207F538A}"/>
              </a:ext>
            </a:extLst>
          </p:cNvPr>
          <p:cNvSpPr/>
          <p:nvPr/>
        </p:nvSpPr>
        <p:spPr>
          <a:xfrm>
            <a:off x="2453437" y="4441328"/>
            <a:ext cx="944764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E0114E"/>
                </a:solidFill>
                <a:latin typeface="Arial Narrow" panose="020B0606020202030204" pitchFamily="34" charset="0"/>
              </a:rPr>
              <a:t>ВВЕДЕНА В 2021 г. </a:t>
            </a:r>
          </a:p>
          <a:p>
            <a:pPr algn="just"/>
            <a:r>
              <a:rPr lang="ru-RU" sz="1400" b="1" dirty="0">
                <a:solidFill>
                  <a:srgbClr val="3C1E78"/>
                </a:solidFill>
                <a:latin typeface="Arial Narrow" panose="020B0606020202030204" pitchFamily="34" charset="0"/>
                <a:cs typeface="Arial" charset="0"/>
              </a:rPr>
              <a:t>ОГРАНИЧЕНИЕ ДОСТУПА К ИНФОРМАЦИИ, РАСПРОСТРАНЯЕМОЙ С НАРУШЕНИЕМ ТРЕБОВАНИЙ ЗАКОНОДАТЕЛЬСТВА РФ О ВЫБОРАХ И РЕФЕРЕНДУМАХ, И (ИЛИ) АГИТАЦИОННЫМ МАТЕРИАЛАМ, ИЗГОТОВЛЕННЫМ И (ИЛИ) РАСПРОСТРАНЯЕМЫМ С НАРУШЕНИЕМ ТРЕБОВАНИЙ ЗАКОНОДАТЕЛЬСТВА РФ О ВЫБОРАХ И РЕФЕРЕНДУМАХ </a:t>
            </a:r>
            <a:r>
              <a:rPr lang="ru-RU" sz="14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</a:rPr>
              <a:t>НА ОСНОВАНИИ ПРЕДСТАВЛЕНИЙ ЦИК РОССИИ</a:t>
            </a: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xmlns="" id="{0426C8C1-64B7-405B-850D-71C6207F538A}"/>
              </a:ext>
            </a:extLst>
          </p:cNvPr>
          <p:cNvSpPr/>
          <p:nvPr/>
        </p:nvSpPr>
        <p:spPr>
          <a:xfrm>
            <a:off x="2453436" y="5696495"/>
            <a:ext cx="94476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E0114E"/>
                </a:solidFill>
                <a:latin typeface="Arial Narrow" panose="020B0606020202030204" pitchFamily="34" charset="0"/>
              </a:rPr>
              <a:t>ВВЕДЕНА В 2022 г. </a:t>
            </a:r>
          </a:p>
          <a:p>
            <a:pPr algn="just"/>
            <a:r>
              <a:rPr lang="ru-RU" sz="1400" b="1" dirty="0">
                <a:solidFill>
                  <a:srgbClr val="3C1E78"/>
                </a:solidFill>
                <a:latin typeface="Arial Narrow" panose="020B0606020202030204" pitchFamily="34" charset="0"/>
                <a:cs typeface="Arial" charset="0"/>
              </a:rPr>
              <a:t>ПОСТЯННОЕ ОГРАНИЧЕНИЕ ДОСТУПА К ИНФОРМАЦИОННЫМ РЕСУРСАМ, НА КОТОРЫХ НЕОДНОКРАТНО РАЗМЕЩАЛАСЬ ИНФОРМАЦИЯ, РАСПРОСТРАНЯЕМАЯ С НАРУШЕНИЕМ ТРЕБОВАНИЙ ЗАКОНОДАТЕЛЬСТВА РОССИЙСКОЙ ФЕДЕРАЦИИ </a:t>
            </a:r>
            <a:br>
              <a:rPr lang="ru-RU" sz="1400" b="1" dirty="0">
                <a:solidFill>
                  <a:srgbClr val="3C1E78"/>
                </a:solidFill>
                <a:latin typeface="Arial Narrow" panose="020B0606020202030204" pitchFamily="34" charset="0"/>
                <a:cs typeface="Arial" charset="0"/>
              </a:rPr>
            </a:br>
            <a:r>
              <a:rPr lang="ru-RU" sz="14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</a:rPr>
              <a:t>НА ОСНОВАНИИ ТРЕБОВАНИЯ ГЕНЕРАЛЬНОЙ ПРОКУРАТУРЫ РФ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210" y="163436"/>
            <a:ext cx="1948938" cy="982023"/>
          </a:xfrm>
          <a:prstGeom prst="rect">
            <a:avLst/>
          </a:prstGeom>
        </p:spPr>
      </p:pic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xmlns="" id="{3CC0037E-F8C9-4FB4-AE33-2F196C6402D2}"/>
              </a:ext>
            </a:extLst>
          </p:cNvPr>
          <p:cNvSpPr/>
          <p:nvPr/>
        </p:nvSpPr>
        <p:spPr>
          <a:xfrm>
            <a:off x="351521" y="3102662"/>
            <a:ext cx="1865407" cy="1030837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4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СРОК НА УДАЛЕНИЕ </a:t>
            </a:r>
            <a:r>
              <a:rPr lang="ru-RU" sz="14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 ПРЕДУСМОТРЕН – </a:t>
            </a:r>
            <a:r>
              <a:rPr lang="ru-RU" sz="1400" b="1" dirty="0" smtClean="0">
                <a:solidFill>
                  <a:srgbClr val="3C1E7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br>
              <a:rPr lang="ru-RU" sz="1400" b="1" dirty="0" smtClean="0">
                <a:solidFill>
                  <a:srgbClr val="3C1E7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3C1E7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НЕЗАМЕДЛИТЕЛЬНАЯ </a:t>
            </a:r>
            <a:br>
              <a:rPr lang="ru-RU" sz="1400" b="1" dirty="0" smtClean="0">
                <a:solidFill>
                  <a:srgbClr val="3C1E7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3C1E78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БЛОКИРОВКА</a:t>
            </a:r>
            <a:endParaRPr lang="ru-RU" sz="1400" b="1" dirty="0">
              <a:solidFill>
                <a:srgbClr val="3C1E78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6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BFE42F27-1453-4389-806A-97D674D8D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449"/>
            <a:ext cx="12192000" cy="2240897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2310187" y="61692"/>
            <a:ext cx="9975072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 defTabSz="0">
              <a:defRPr sz="2400" b="1">
                <a:solidFill>
                  <a:srgbClr val="3C1E78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РЕЕСТР ИНФОРМАЦИОННЫХ РЕСУРСОВ ИНОСТРАННЫХ СРЕДСТВ МАССОВОЙ ИНФОРМАЦИИ, ВЫПОЛНЯЮЩИХ ФУНКЦИИ ИНОСТРАННОГО АГЕНТА, ДОСТУП К КОТОРЫМ ОГРАНИЧЕН НА ТЕРРИТОРИИ РОССИЙСКОЙ ФЕДЕРАЦИИ</a:t>
            </a:r>
            <a:br>
              <a:rPr lang="ru-RU" dirty="0"/>
            </a:br>
            <a:r>
              <a:rPr lang="ru-RU" b="0" dirty="0"/>
              <a:t>СТАТЬЯ 15.9 ФЕДЕРАЛЬНОГО ЗАКОНА № 149-ФЗ</a:t>
            </a:r>
          </a:p>
        </p:txBody>
      </p: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xmlns="" id="{E0BB4B8B-35E4-4477-9608-FDCC21F8F1E0}"/>
              </a:ext>
            </a:extLst>
          </p:cNvPr>
          <p:cNvGrpSpPr/>
          <p:nvPr/>
        </p:nvGrpSpPr>
        <p:grpSpPr>
          <a:xfrm>
            <a:off x="695399" y="4499939"/>
            <a:ext cx="210870" cy="188647"/>
            <a:chOff x="5381150" y="2002767"/>
            <a:chExt cx="487694" cy="459695"/>
          </a:xfrm>
        </p:grpSpPr>
        <p:sp>
          <p:nvSpPr>
            <p:cNvPr id="46" name="Прямоугольник 45">
              <a:extLst>
                <a:ext uri="{FF2B5EF4-FFF2-40B4-BE49-F238E27FC236}">
                  <a16:creationId xmlns:a16="http://schemas.microsoft.com/office/drawing/2014/main" xmlns="" id="{09341428-C99F-43DD-B16A-8DCD9DB70FEE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Равнобедренный треугольник 46">
              <a:extLst>
                <a:ext uri="{FF2B5EF4-FFF2-40B4-BE49-F238E27FC236}">
                  <a16:creationId xmlns:a16="http://schemas.microsoft.com/office/drawing/2014/main" xmlns="" id="{5BE4F09F-EDE9-4EB8-A5BB-13FF5192430E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xmlns="" id="{981A26E9-D8EC-4596-9E6F-515161EDA479}"/>
              </a:ext>
            </a:extLst>
          </p:cNvPr>
          <p:cNvGrpSpPr/>
          <p:nvPr/>
        </p:nvGrpSpPr>
        <p:grpSpPr>
          <a:xfrm>
            <a:off x="701042" y="5620612"/>
            <a:ext cx="210870" cy="188647"/>
            <a:chOff x="5381150" y="2002767"/>
            <a:chExt cx="487694" cy="459695"/>
          </a:xfrm>
        </p:grpSpPr>
        <p:sp>
          <p:nvSpPr>
            <p:cNvPr id="49" name="Прямоугольник 48">
              <a:extLst>
                <a:ext uri="{FF2B5EF4-FFF2-40B4-BE49-F238E27FC236}">
                  <a16:creationId xmlns:a16="http://schemas.microsoft.com/office/drawing/2014/main" xmlns="" id="{1C709176-DF9D-4423-BFCB-F60075DB76E4}"/>
                </a:ext>
              </a:extLst>
            </p:cNvPr>
            <p:cNvSpPr/>
            <p:nvPr/>
          </p:nvSpPr>
          <p:spPr>
            <a:xfrm rot="16200000">
              <a:off x="5453585" y="2071373"/>
              <a:ext cx="181542" cy="326412"/>
            </a:xfrm>
            <a:prstGeom prst="rect">
              <a:avLst/>
            </a:prstGeom>
            <a:solidFill>
              <a:srgbClr val="1D70B8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Равнобедренный треугольник 49">
              <a:extLst>
                <a:ext uri="{FF2B5EF4-FFF2-40B4-BE49-F238E27FC236}">
                  <a16:creationId xmlns:a16="http://schemas.microsoft.com/office/drawing/2014/main" xmlns="" id="{48068EDB-B209-4665-A7B3-7A1EE2C096FA}"/>
                </a:ext>
              </a:extLst>
            </p:cNvPr>
            <p:cNvSpPr/>
            <p:nvPr/>
          </p:nvSpPr>
          <p:spPr>
            <a:xfrm rot="5400000">
              <a:off x="5519361" y="2112980"/>
              <a:ext cx="459695" cy="239270"/>
            </a:xfrm>
            <a:prstGeom prst="triangle">
              <a:avLst/>
            </a:prstGeom>
            <a:solidFill>
              <a:srgbClr val="15FEE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E46BEB58-911E-49BA-B0E9-148029D5C5E0}"/>
              </a:ext>
            </a:extLst>
          </p:cNvPr>
          <p:cNvSpPr/>
          <p:nvPr/>
        </p:nvSpPr>
        <p:spPr>
          <a:xfrm>
            <a:off x="323849" y="2312057"/>
            <a:ext cx="118246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</a:rPr>
              <a:t>СТАТЬЯ 15.9 </a:t>
            </a:r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  <a:cs typeface="Arial" charset="0"/>
              </a:rPr>
              <a:t>ВВЕДЕНА ФЕДЕРАЛЬНЫМ ЗАКОНОМ </a:t>
            </a:r>
            <a:r>
              <a:rPr lang="ru-RU" sz="16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</a:rPr>
              <a:t>ОТ 02.12.2019 № 426-ФЗ </a:t>
            </a:r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  <a:cs typeface="Arial" charset="0"/>
              </a:rPr>
              <a:t>«О ВНЕСЕНИИ ИЗМЕНЕНИЙ В ЗАКОН РОССИЙСКОЙ ФЕДЕРАЦИИ «О СРЕДСТВАХ МАСОВОЙ ИНФОРМАЦИИ»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xmlns="" id="{108AE646-B2A5-4C0E-BD26-A13B0081BC39}"/>
              </a:ext>
            </a:extLst>
          </p:cNvPr>
          <p:cNvSpPr/>
          <p:nvPr/>
        </p:nvSpPr>
        <p:spPr>
          <a:xfrm>
            <a:off x="1016665" y="3963060"/>
            <a:ext cx="108800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  <a:cs typeface="Arial" charset="0"/>
              </a:rPr>
              <a:t>В СЛУЧАЕ УСТАНОВЛЕНИЯ ВСТУПИВШИМ В ЗАКОННУЮ СИЛУ </a:t>
            </a:r>
            <a:r>
              <a:rPr lang="ru-RU" sz="16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</a:rPr>
              <a:t>ПОСТАНОВЛЕНИЕМ ПО ДЕЛУ </a:t>
            </a:r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  <a:cs typeface="Arial" charset="0"/>
              </a:rPr>
              <a:t>ОБ АДМИНИСТРАТИВНОМ ПРАВОНАРУШЕНИИ </a:t>
            </a:r>
            <a:r>
              <a:rPr lang="ru-RU" sz="16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</a:rPr>
              <a:t>НАРУШЕНИЯ ПОРЯДКА ДЕЯТЕЛЬНОСТИ ИНОСТРАННОГО СРЕДСТВА МАССОВОЙ ИНФОРМАЦИИ, ВЫПОЛНЯЮЩЕГО ФУНКЦИИ ИНОСТРАННОГО АГЕНТА </a:t>
            </a:r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  <a:cs typeface="Arial" charset="0"/>
              </a:rPr>
              <a:t>И ОПРЕДЕЛЕННОГО В СООТВЕТСТВИИ С ЗАКОНОМ РОССИЙСКОЙ ФЕДЕРАЦИИ ОТ 27.12.1991 № 2124-1 «О СРЕДСТВАХ МАССОВОЙ ИНФОРМАЦИИ»,</a:t>
            </a:r>
            <a:r>
              <a:rPr lang="ru-RU" sz="16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</a:rPr>
              <a:t> ИЛИ УЧРЕЖДЕННОГО ИМ РОССИЙСКОГО ЮРИДИЧЕСКОГО ЛИЦА </a:t>
            </a:r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  <a:cs typeface="Arial" charset="0"/>
              </a:rPr>
              <a:t>ДОСТУП К ИНФОРМАЦИОННОМУ РЕСУРСУ СООТВЕТСТВУЮЩЕГО ЛИЦА </a:t>
            </a:r>
            <a:r>
              <a:rPr lang="ru-RU" sz="16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</a:rPr>
              <a:t>ОГРАНИЧИВАЕТСЯ</a:t>
            </a:r>
            <a:endParaRPr lang="ru-RU" sz="1600" b="1" dirty="0">
              <a:solidFill>
                <a:srgbClr val="3C1E78"/>
              </a:solidFill>
              <a:latin typeface="Arial Narrow" panose="020B0606020202030204" pitchFamily="34" charset="0"/>
              <a:cs typeface="Arial" charset="0"/>
            </a:endParaRP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xmlns="" id="{5EE1760D-DC84-4686-891C-AB2FE96FCAC0}"/>
              </a:ext>
            </a:extLst>
          </p:cNvPr>
          <p:cNvSpPr/>
          <p:nvPr/>
        </p:nvSpPr>
        <p:spPr>
          <a:xfrm>
            <a:off x="1013682" y="5322607"/>
            <a:ext cx="107086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</a:rPr>
              <a:t>ДОСТУП</a:t>
            </a:r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  <a:cs typeface="Arial" charset="0"/>
              </a:rPr>
              <a:t> К ИНФОРМАЦИОННОМУ РЕСУРСУ ИНОСТРАННОГО СРЕДСТВА МАССОВОЙ ИНФОРМАЦИИ </a:t>
            </a:r>
            <a:r>
              <a:rPr lang="ru-RU" sz="16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</a:rPr>
              <a:t>ВОЗОБНОВЛЯЕТСЯ</a:t>
            </a:r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ru-RU" sz="16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</a:rPr>
              <a:t>В СРОК НЕ БОЛЕЕ 30 РАБОЧИХ ДНЕЙ СО ДНЯ ПОСТУПЛЕНИЯ СВЕДЕНИЙ ОБ УСТРАНЕНИИ НАРУШЕНИЙ, </a:t>
            </a:r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  <a:cs typeface="Arial" charset="0"/>
              </a:rPr>
              <a:t>ПРИ УСЛОВИИ </a:t>
            </a:r>
            <a:r>
              <a:rPr lang="ru-RU" sz="16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</a:rPr>
              <a:t>ПОДТВЕРЖДЕНИЯ ФАКТА УСТРАНЕНИЯ НАРУШЕНИЙ</a:t>
            </a:r>
          </a:p>
        </p:txBody>
      </p: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xmlns="" id="{0CB75592-79A5-4D52-8616-139CBFB1EF7D}"/>
              </a:ext>
            </a:extLst>
          </p:cNvPr>
          <p:cNvCxnSpPr/>
          <p:nvPr/>
        </p:nvCxnSpPr>
        <p:spPr>
          <a:xfrm flipV="1">
            <a:off x="94899" y="2290714"/>
            <a:ext cx="12075886" cy="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xmlns="" id="{B4896A25-4BE4-4705-9BD2-6F745599F621}"/>
              </a:ext>
            </a:extLst>
          </p:cNvPr>
          <p:cNvCxnSpPr/>
          <p:nvPr/>
        </p:nvCxnSpPr>
        <p:spPr>
          <a:xfrm flipV="1">
            <a:off x="72570" y="6685016"/>
            <a:ext cx="12075886" cy="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xmlns="" id="{F77BC9BC-2529-41B8-AAAE-2003A23461FA}"/>
              </a:ext>
            </a:extLst>
          </p:cNvPr>
          <p:cNvSpPr/>
          <p:nvPr/>
        </p:nvSpPr>
        <p:spPr>
          <a:xfrm>
            <a:off x="323849" y="2849734"/>
            <a:ext cx="11487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</a:rPr>
              <a:t>МИНИСТЕРСТВО ЮСТИЦИИ РОССИЙСКОЙ ФЕДЕРАЦИИ</a:t>
            </a:r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  <a:cs typeface="Arial" charset="0"/>
              </a:rPr>
              <a:t>, ВЕДЕТ</a:t>
            </a:r>
            <a:r>
              <a:rPr lang="ru-RU" sz="1600" b="1" dirty="0">
                <a:solidFill>
                  <a:srgbClr val="1D70B7"/>
                </a:solidFill>
                <a:latin typeface="Arial Narrow" panose="020B0606020202030204" pitchFamily="34" charset="0"/>
                <a:cs typeface="Arial" charset="0"/>
              </a:rPr>
              <a:t> РЕЕСТР ИНОСТРАННЫХ СРЕДСТВ МАССОВОЙ ИНФОРМАЦИИ, ВЫПОЛНЯЮЩИХ ФУНКЦИИ ИНОСТРАННОГО АГЕНТА</a:t>
            </a:r>
          </a:p>
        </p:txBody>
      </p:sp>
    </p:spTree>
    <p:extLst>
      <p:ext uri="{BB962C8B-B14F-4D97-AF65-F5344CB8AC3E}">
        <p14:creationId xmlns:p14="http://schemas.microsoft.com/office/powerpoint/2010/main" val="77507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2216928" y="141800"/>
            <a:ext cx="702461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 defTabSz="0">
              <a:defRPr sz="2400" b="1">
                <a:solidFill>
                  <a:srgbClr val="3C1E78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МЕРЫ ВОЗДЕЙСТВИЯ: ШТРАФЫ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F008810-D253-4FD1-8F82-D34378BF75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89" y="1312103"/>
            <a:ext cx="11298675" cy="495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49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819044" y="1289051"/>
            <a:ext cx="10333279" cy="532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ru-RU" altLang="ru-RU" sz="4000" b="1" dirty="0" smtClean="0">
                <a:solidFill>
                  <a:srgbClr val="002060"/>
                </a:solidFill>
                <a:latin typeface="+mn-lt"/>
              </a:rPr>
              <a:t>СПАСИБО</a:t>
            </a:r>
          </a:p>
          <a:p>
            <a:pPr algn="ctr" eaLnBrk="1" hangingPunct="1">
              <a:buSzPct val="100000"/>
              <a:defRPr/>
            </a:pPr>
            <a:r>
              <a:rPr lang="ru-RU" altLang="ru-RU" sz="4000" b="1" dirty="0" smtClean="0">
                <a:solidFill>
                  <a:srgbClr val="002060"/>
                </a:solidFill>
                <a:latin typeface="+mn-lt"/>
              </a:rPr>
              <a:t>ЗА ВНИМАНИЕ!</a:t>
            </a:r>
          </a:p>
          <a:p>
            <a:pPr algn="ctr" eaLnBrk="1" hangingPunct="1">
              <a:buSzPct val="100000"/>
              <a:defRPr/>
            </a:pPr>
            <a:endParaRPr lang="ru-RU" altLang="ru-RU" sz="2800" b="1" dirty="0" smtClean="0">
              <a:solidFill>
                <a:srgbClr val="FF0000"/>
              </a:solidFill>
              <a:latin typeface="+mn-lt"/>
            </a:endParaRPr>
          </a:p>
          <a:p>
            <a:pPr algn="just" eaLnBrk="1" hangingPunct="1">
              <a:spcAft>
                <a:spcPts val="1200"/>
              </a:spcAft>
              <a:buSzPct val="100000"/>
              <a:defRPr/>
            </a:pPr>
            <a:r>
              <a:rPr lang="ru-RU" altLang="ru-RU" sz="24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• </a:t>
            </a:r>
            <a:r>
              <a:rPr lang="ru-RU" altLang="ru-RU" sz="24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Енисейское управление Роскомнадзора: г. Красноярск, ул. Новосибирская,            д. 64а, тел.: 8 (391) 234-71-61. </a:t>
            </a:r>
          </a:p>
          <a:p>
            <a:pPr algn="just" eaLnBrk="1" hangingPunct="1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altLang="ru-RU" sz="24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• Территориальный отдел Управления в г. Абакане: г. Абакан, ул. </a:t>
            </a:r>
            <a:r>
              <a:rPr lang="ru-RU" altLang="ru-RU" sz="2400" dirty="0" err="1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Щетинкина</a:t>
            </a:r>
            <a:r>
              <a:rPr lang="ru-RU" altLang="ru-RU" sz="24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, д. 20, тел.: 8 (3902) 24-80-01.</a:t>
            </a:r>
          </a:p>
          <a:p>
            <a:pPr algn="just" eaLnBrk="1" hangingPunct="1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altLang="ru-RU" sz="24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• Территориальный отдел Управления в г. Кызыле: г. Кызыл, ул. Дружбы,                 д. 156, тел.: 8 (39422) 20-990.</a:t>
            </a:r>
          </a:p>
          <a:p>
            <a:pPr algn="just" eaLnBrk="1" hangingPunct="1">
              <a:buSzPct val="100000"/>
              <a:defRPr/>
            </a:pPr>
            <a:endParaRPr lang="ru-RU" altLang="ru-RU" sz="2400" b="1" dirty="0" smtClean="0">
              <a:solidFill>
                <a:srgbClr val="002060"/>
              </a:solidFill>
              <a:latin typeface="+mn-lt"/>
              <a:cs typeface="Times New Roman" pitchFamily="18" charset="0"/>
            </a:endParaRPr>
          </a:p>
          <a:p>
            <a:pPr algn="ctr" eaLnBrk="1" hangingPunct="1">
              <a:buSzPct val="100000"/>
              <a:defRPr/>
            </a:pPr>
            <a:r>
              <a:rPr lang="ru-RU" altLang="ru-RU" sz="2400" u="sng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rsockanc24@rkn.gov.ru</a:t>
            </a:r>
            <a:endParaRPr lang="ru-RU" altLang="ru-RU" sz="5400" b="1" dirty="0" smtClean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19" y="322264"/>
            <a:ext cx="476029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4275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552</Words>
  <Application>Microsoft Office PowerPoint</Application>
  <PresentationFormat>Произвольный</PresentationFormat>
  <Paragraphs>79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Дёгтев Валентин Николаевич</dc:creator>
  <cp:lastModifiedBy>Gvergeychik</cp:lastModifiedBy>
  <cp:revision>51</cp:revision>
  <cp:lastPrinted>2022-11-28T03:57:39Z</cp:lastPrinted>
  <dcterms:created xsi:type="dcterms:W3CDTF">2021-06-09T12:45:12Z</dcterms:created>
  <dcterms:modified xsi:type="dcterms:W3CDTF">2022-11-28T07:43:55Z</dcterms:modified>
</cp:coreProperties>
</file>