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7" r:id="rId3"/>
    <p:sldId id="268" r:id="rId4"/>
    <p:sldId id="270" r:id="rId5"/>
    <p:sldId id="271" r:id="rId6"/>
    <p:sldId id="272" r:id="rId7"/>
    <p:sldId id="273" r:id="rId8"/>
    <p:sldId id="274" r:id="rId9"/>
    <p:sldId id="276" r:id="rId10"/>
    <p:sldId id="275" r:id="rId11"/>
    <p:sldId id="278" r:id="rId12"/>
    <p:sldId id="279" r:id="rId13"/>
    <p:sldId id="277" r:id="rId14"/>
    <p:sldId id="269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356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</a:t>
            </a:r>
            <a:r>
              <a:rPr lang="ru-RU" dirty="0" smtClean="0"/>
              <a:t>лиц, находящихся в Реестре операторов персональных данных</a:t>
            </a:r>
            <a:endParaRPr lang="ru-RU" dirty="0"/>
          </a:p>
        </c:rich>
      </c:tx>
      <c:layout>
        <c:manualLayout>
          <c:xMode val="edge"/>
          <c:yMode val="edge"/>
          <c:x val="2.9634091276132233E-2"/>
          <c:y val="3.12806139841184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410255742379087E-2"/>
          <c:y val="0.26599573318489417"/>
          <c:w val="0.26159460483883251"/>
          <c:h val="0.692296703337303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Юридические лица</c:v>
                </c:pt>
                <c:pt idx="1">
                  <c:v>Государственные органы власти</c:v>
                </c:pt>
                <c:pt idx="2">
                  <c:v>Органы местного самоуправления</c:v>
                </c:pt>
                <c:pt idx="3">
                  <c:v>Физические лица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11073</c:v>
                </c:pt>
                <c:pt idx="1">
                  <c:v>175</c:v>
                </c:pt>
                <c:pt idx="2">
                  <c:v>1261</c:v>
                </c:pt>
                <c:pt idx="3">
                  <c:v>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</c:pieChart>
    </c:plotArea>
    <c:legend>
      <c:legendPos val="r"/>
      <c:layout>
        <c:manualLayout>
          <c:xMode val="edge"/>
          <c:yMode val="edge"/>
          <c:x val="0.49873534294192534"/>
          <c:y val="0.28137031643008281"/>
          <c:w val="0.49078636428055888"/>
          <c:h val="0.56595594131291382"/>
        </c:manualLayout>
      </c:layout>
      <c:overlay val="0"/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Проверки в</a:t>
            </a:r>
            <a:r>
              <a:rPr lang="ru-RU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сфере ПД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106347684515611"/>
          <c:y val="0"/>
        </c:manualLayout>
      </c:layout>
      <c:overlay val="0"/>
    </c:title>
    <c:autoTitleDeleted val="0"/>
    <c:view3D>
      <c:rotX val="2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68955247654084E-2"/>
          <c:y val="4.107510836781534E-2"/>
          <c:w val="0.93296412310054411"/>
          <c:h val="0.868725422776669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081695319138995E-2"/>
                  <c:y val="-2.2499245815541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51098928157981E-3"/>
                  <c:y val="-3.144673885671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2"/>
                <c:pt idx="0">
                  <c:v>31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359040"/>
        <c:axId val="134811584"/>
        <c:axId val="0"/>
      </c:bar3DChart>
      <c:catAx>
        <c:axId val="11035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34811584"/>
        <c:crosses val="autoZero"/>
        <c:auto val="1"/>
        <c:lblAlgn val="ctr"/>
        <c:lblOffset val="100"/>
        <c:noMultiLvlLbl val="0"/>
      </c:catAx>
      <c:valAx>
        <c:axId val="13481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359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выявленных нарушений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26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796800"/>
        <c:axId val="75969600"/>
        <c:axId val="0"/>
      </c:bar3DChart>
      <c:catAx>
        <c:axId val="134796800"/>
        <c:scaling>
          <c:orientation val="minMax"/>
        </c:scaling>
        <c:delete val="0"/>
        <c:axPos val="b"/>
        <c:majorTickMark val="out"/>
        <c:minorTickMark val="none"/>
        <c:tickLblPos val="nextTo"/>
        <c:crossAx val="75969600"/>
        <c:crosses val="autoZero"/>
        <c:auto val="1"/>
        <c:lblAlgn val="ctr"/>
        <c:lblOffset val="100"/>
        <c:noMultiLvlLbl val="0"/>
      </c:catAx>
      <c:valAx>
        <c:axId val="7596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796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/>
              <a:t>Рекомендации  в отношении мер, которые должны приниматься объектами надзора в целях недопущения таких нарушений</a:t>
            </a:r>
            <a:endParaRPr lang="ru-RU" baseline="0" dirty="0" smtClean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059919726959691"/>
          <c:y val="0.22610015477956913"/>
          <c:w val="0.61145894398505052"/>
          <c:h val="0.69902832826066963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948096"/>
        <c:axId val="77682304"/>
      </c:barChart>
      <c:catAx>
        <c:axId val="8294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682304"/>
        <c:crosses val="autoZero"/>
        <c:auto val="1"/>
        <c:lblAlgn val="ctr"/>
        <c:lblOffset val="100"/>
        <c:noMultiLvlLbl val="0"/>
      </c:catAx>
      <c:valAx>
        <c:axId val="776823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82948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Количество обращений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4F60D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518</c:v>
                </c:pt>
                <c:pt idx="1">
                  <c:v>471</c:v>
                </c:pt>
                <c:pt idx="2">
                  <c:v>535</c:v>
                </c:pt>
                <c:pt idx="3">
                  <c:v>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14432"/>
        <c:axId val="76008832"/>
      </c:barChart>
      <c:catAx>
        <c:axId val="3451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AEEF"/>
                </a:solidFill>
              </a:defRPr>
            </a:pPr>
            <a:endParaRPr lang="ru-RU"/>
          </a:p>
        </c:txPr>
        <c:crossAx val="76008832"/>
        <c:crosses val="autoZero"/>
        <c:auto val="1"/>
        <c:lblAlgn val="ctr"/>
        <c:lblOffset val="100"/>
        <c:noMultiLvlLbl val="0"/>
      </c:catAx>
      <c:valAx>
        <c:axId val="76008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51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0.35354</cdr:x>
      <cdr:y>0.05714</cdr:y>
    </cdr:from>
    <cdr:to>
      <cdr:x>1</cdr:x>
      <cdr:y>0.32857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00330" y="285752"/>
          <a:ext cx="4572032" cy="1357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0.26126</cdr:x>
      <cdr:y>0</cdr:y>
    </cdr:from>
    <cdr:to>
      <cdr:x>1</cdr:x>
      <cdr:y>0.18572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071702" y="0"/>
          <a:ext cx="5857916" cy="84911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1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Обработка  </a:t>
          </a:r>
          <a:r>
            <a:rPr lang="ru-RU" sz="1800" kern="1200" dirty="0" err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ПДн</a:t>
          </a:r>
          <a:r>
            <a:rPr lang="ru-RU" sz="18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должна 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осуществляться в соответствии с одним из условий, указанных в </a:t>
          </a:r>
          <a:r>
            <a:rPr lang="ru-RU" sz="18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пп. 1-11 ч. 1 ст. 6 Закона о персональных данных</a:t>
          </a:r>
        </a:p>
      </cdr:txBody>
    </cdr:sp>
  </cdr:relSizeAnchor>
  <cdr:relSizeAnchor xmlns:cdr="http://schemas.openxmlformats.org/drawingml/2006/chartDrawing">
    <cdr:from>
      <cdr:x>0.33333</cdr:x>
      <cdr:y>0.20313</cdr:y>
    </cdr:from>
    <cdr:to>
      <cdr:x>1</cdr:x>
      <cdr:y>0.35938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643206" y="928694"/>
          <a:ext cx="5286412" cy="7143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1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marL="0" indent="0" algn="ctr"/>
          <a:r>
            <a:rPr lang="ru-RU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обработка персональных данных необходима для достижения целей, </a:t>
          </a:r>
          <a:r>
            <a:rPr lang="ru-RU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предусмотренных международным договором </a:t>
          </a:r>
          <a:r>
            <a:rPr lang="ru-RU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РФ </a:t>
          </a:r>
          <a:r>
            <a:rPr lang="ru-RU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или законом, для осуществления и выполнения возложенных законодательством </a:t>
          </a:r>
          <a:r>
            <a:rPr lang="ru-RU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РФ </a:t>
          </a:r>
          <a:r>
            <a:rPr lang="ru-RU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 оператора функций, полномочий и обязанностей</a:t>
          </a:r>
        </a:p>
      </cdr:txBody>
    </cdr:sp>
  </cdr:relSizeAnchor>
  <cdr:relSizeAnchor xmlns:cdr="http://schemas.openxmlformats.org/drawingml/2006/chartDrawing">
    <cdr:from>
      <cdr:x>0.30631</cdr:x>
      <cdr:y>0</cdr:y>
    </cdr:from>
    <cdr:to>
      <cdr:x>0.95277</cdr:x>
      <cdr:y>0.27143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428892" y="0"/>
          <a:ext cx="5126181" cy="1240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0.36937</cdr:x>
      <cdr:y>0.375</cdr:y>
    </cdr:from>
    <cdr:to>
      <cdr:x>0.98198</cdr:x>
      <cdr:y>0.46205</cdr:y>
    </cdr:to>
    <cdr:sp macro="" textlink="">
      <cdr:nvSpPr>
        <cdr:cNvPr id="4" name="Прямоугольник 8"/>
        <cdr:cNvSpPr/>
      </cdr:nvSpPr>
      <cdr:spPr>
        <a:xfrm xmlns:a="http://schemas.openxmlformats.org/drawingml/2006/main">
          <a:off x="2928958" y="1714512"/>
          <a:ext cx="4857784" cy="39797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1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marL="0" indent="0" algn="ctr"/>
          <a:r>
            <a:rPr lang="ru-RU" sz="11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обработка персональных данных осуществляется согласия субъекта персональных данных на обработку его персональных </a:t>
          </a:r>
          <a:r>
            <a:rPr lang="ru-RU" sz="11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данных</a:t>
          </a:r>
          <a:endParaRPr lang="ru-RU" sz="11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0.09009</cdr:x>
      <cdr:y>0.48438</cdr:y>
    </cdr:from>
    <cdr:to>
      <cdr:x>0.99099</cdr:x>
      <cdr:y>0.60938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714381" y="2214578"/>
          <a:ext cx="7143800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1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marL="0" indent="0" algn="ctr"/>
          <a:r>
            <a:rPr lang="ru-RU" sz="11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обработка персональных данных осуществляется в связи с участием лица в конституционном, гражданском, административном, уголовном судопроизводстве, судопроизводстве в арбитражных судах</a:t>
          </a:r>
          <a:endParaRPr lang="ru-RU" sz="11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0.01852</cdr:x>
      <cdr:y>0.10938</cdr:y>
    </cdr:from>
    <cdr:to>
      <cdr:x>0.26126</cdr:x>
      <cdr:y>0.11937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146856" y="500066"/>
          <a:ext cx="1924845" cy="4571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0.01389</cdr:x>
      <cdr:y>0.11429</cdr:y>
    </cdr:from>
    <cdr:to>
      <cdr:x>0.01981</cdr:x>
      <cdr:y>0.98571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 flipH="1">
          <a:off x="107157" y="571504"/>
          <a:ext cx="45720" cy="43577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0.01802</cdr:x>
      <cdr:y>0.26563</cdr:y>
    </cdr:from>
    <cdr:to>
      <cdr:x>0.32432</cdr:x>
      <cdr:y>0.29688</cdr:y>
    </cdr:to>
    <cdr:sp macro="" textlink="">
      <cdr:nvSpPr>
        <cdr:cNvPr id="20" name="Стрелка вправо 19"/>
        <cdr:cNvSpPr/>
      </cdr:nvSpPr>
      <cdr:spPr>
        <a:xfrm xmlns:a="http://schemas.openxmlformats.org/drawingml/2006/main">
          <a:off x="142876" y="1214446"/>
          <a:ext cx="2428892" cy="14287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0.01802</cdr:x>
      <cdr:y>0.40625</cdr:y>
    </cdr:from>
    <cdr:to>
      <cdr:x>0.36937</cdr:x>
      <cdr:y>0.4375</cdr:y>
    </cdr:to>
    <cdr:sp macro="" textlink="">
      <cdr:nvSpPr>
        <cdr:cNvPr id="21" name="Стрелка вправо 20"/>
        <cdr:cNvSpPr/>
      </cdr:nvSpPr>
      <cdr:spPr>
        <a:xfrm xmlns:a="http://schemas.openxmlformats.org/drawingml/2006/main">
          <a:off x="142876" y="1857388"/>
          <a:ext cx="2786082" cy="142876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0.01802</cdr:x>
      <cdr:y>0.54286</cdr:y>
    </cdr:from>
    <cdr:to>
      <cdr:x>0.09009</cdr:x>
      <cdr:y>0.5625</cdr:y>
    </cdr:to>
    <cdr:sp macro="" textlink="">
      <cdr:nvSpPr>
        <cdr:cNvPr id="22" name="Стрелка вправо 21"/>
        <cdr:cNvSpPr/>
      </cdr:nvSpPr>
      <cdr:spPr>
        <a:xfrm xmlns:a="http://schemas.openxmlformats.org/drawingml/2006/main">
          <a:off x="142876" y="2481973"/>
          <a:ext cx="571503" cy="8979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0.09009</cdr:x>
      <cdr:y>0.625</cdr:y>
    </cdr:from>
    <cdr:to>
      <cdr:x>0.99099</cdr:x>
      <cdr:y>0.75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714380" y="2857520"/>
          <a:ext cx="7143800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1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marL="0" indent="0" algn="ctr"/>
          <a:r>
            <a:rPr lang="ru-RU" sz="11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обработка персональных данных необходима для исполнения судебного акта, акта другого органа или должностного лица, подлежащих исполнению в соответствии с законодательством РФ об исполнительном производстве</a:t>
          </a:r>
          <a:endParaRPr lang="ru-RU" sz="11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0.09259</cdr:x>
      <cdr:y>0.77143</cdr:y>
    </cdr:from>
    <cdr:to>
      <cdr:x>0.98198</cdr:x>
      <cdr:y>0.875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734202" y="3527003"/>
          <a:ext cx="7052539" cy="4735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1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marL="0" indent="0" algn="ctr"/>
          <a:r>
            <a:rPr lang="ru-RU" sz="11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обработка персональных данных необходима для исполнения договора, стороной которого либо выгодоприобретателем или поручителем по которому является субъект персональных данных</a:t>
          </a:r>
          <a:r>
            <a:rPr lang="ru-RU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………..</a:t>
          </a:r>
          <a:endParaRPr lang="ru-RU" sz="11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0.11111</cdr:x>
      <cdr:y>0.92599</cdr:y>
    </cdr:from>
    <cdr:to>
      <cdr:x>1</cdr:x>
      <cdr:y>0.99741</cdr:y>
    </cdr:to>
    <cdr:sp macro="" textlink="">
      <cdr:nvSpPr>
        <cdr:cNvPr id="26" name="Прямоугольник 25"/>
        <cdr:cNvSpPr/>
      </cdr:nvSpPr>
      <cdr:spPr>
        <a:xfrm xmlns:a="http://schemas.openxmlformats.org/drawingml/2006/main">
          <a:off x="881060" y="4233652"/>
          <a:ext cx="7048558" cy="32653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1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 ч</a:t>
          </a:r>
          <a:r>
            <a:rPr lang="ru-RU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 1 ст. 6 Закона о </a:t>
          </a:r>
          <a:r>
            <a:rPr lang="ru-RU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персональных   данных    указан   </a:t>
          </a:r>
          <a:r>
            <a:rPr lang="ru-RU" sz="1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исчерпывающий     перечень   условий   обработки </a:t>
          </a:r>
          <a:endParaRPr lang="ru-RU" sz="11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0.01802</cdr:x>
      <cdr:y>0.67188</cdr:y>
    </cdr:from>
    <cdr:to>
      <cdr:x>0.09009</cdr:x>
      <cdr:y>0.70313</cdr:y>
    </cdr:to>
    <cdr:sp macro="" textlink="">
      <cdr:nvSpPr>
        <cdr:cNvPr id="27" name="Стрелка вправо 26"/>
        <cdr:cNvSpPr/>
      </cdr:nvSpPr>
      <cdr:spPr>
        <a:xfrm xmlns:a="http://schemas.openxmlformats.org/drawingml/2006/main">
          <a:off x="142876" y="3071835"/>
          <a:ext cx="571504" cy="142876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0.01802</cdr:x>
      <cdr:y>0.9375</cdr:y>
    </cdr:from>
    <cdr:to>
      <cdr:x>0.08934</cdr:x>
      <cdr:y>0.96473</cdr:y>
    </cdr:to>
    <cdr:sp macro="" textlink="">
      <cdr:nvSpPr>
        <cdr:cNvPr id="28" name="Стрелка вправо 27"/>
        <cdr:cNvSpPr/>
      </cdr:nvSpPr>
      <cdr:spPr>
        <a:xfrm xmlns:a="http://schemas.openxmlformats.org/drawingml/2006/main">
          <a:off x="142876" y="4286280"/>
          <a:ext cx="565533" cy="12451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0.01802</cdr:x>
      <cdr:y>0.79688</cdr:y>
    </cdr:from>
    <cdr:to>
      <cdr:x>0.09009</cdr:x>
      <cdr:y>0.84375</cdr:y>
    </cdr:to>
    <cdr:sp macro="" textlink="">
      <cdr:nvSpPr>
        <cdr:cNvPr id="29" name="Стрелка вправо 28"/>
        <cdr:cNvSpPr/>
      </cdr:nvSpPr>
      <cdr:spPr>
        <a:xfrm xmlns:a="http://schemas.openxmlformats.org/drawingml/2006/main">
          <a:off x="142876" y="3643338"/>
          <a:ext cx="571504" cy="21431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39" cy="49577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735" y="1"/>
            <a:ext cx="2945339" cy="49577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2DAA1F01-441D-421F-9DEE-7620325C2909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267"/>
            <a:ext cx="2945339" cy="49577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735" y="9429267"/>
            <a:ext cx="2945339" cy="49577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9A33FB0E-3CC2-445A-9B05-019C5B09C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7D42EDE2-A673-4F1B-807D-CF2F9B4FB45C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E8DF5D84-927F-41FA-8891-6F6AE64E2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F834-C9D6-44E9-9C58-B1A6CF42B83B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6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EF2F-1CBC-4783-A110-A1D3EC5064DA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7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9F77-0342-4750-B626-46F04072A151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2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2171-1C31-4B6F-A4FB-C47B61B7C239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2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FA48-F91F-4C42-9D26-39113E269738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6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2EBC-EA87-4DE5-B3D7-F351E528BB58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5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361-0C48-47B9-B066-A0AF63E060B7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4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97FD-9BB2-4978-A1F2-6259F798E5A1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4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5853-74C3-4BAF-9641-273A6547D545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1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01D-8F88-4A17-98B6-7843A2284DC0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4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8C3B-C620-494F-894A-BC2B1A024934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5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AB950-D379-4EBB-A30F-7745B3DE0C51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24.rkn.gov.ru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6" y="217609"/>
            <a:ext cx="590131" cy="59013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572000" y="343398"/>
            <a:ext cx="3024336" cy="338554"/>
            <a:chOff x="3419872" y="5837202"/>
            <a:chExt cx="3024336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3419872" y="5837202"/>
              <a:ext cx="30243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ФЕДЕРАЛЬНАЯ СЛУЖБА ПО НАДЗОРУ В СФЕРЕ СВЯЗИ, </a:t>
              </a:r>
            </a:p>
            <a:p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ИНФОРМАЦИОННЫХ ТЕХНОЛОГИЙ И  МАССОВЫХ КОММУНИКАЦИЙ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465362" y="5852940"/>
              <a:ext cx="0" cy="296271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8" y="359136"/>
            <a:ext cx="3347864" cy="408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10" y="1928802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результатов проведенных контрольно-надзорных мероприятий в сфере персональных данных за 2018 год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508518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Бурдюкова Наталья Анатольевна,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Енисейского управления Роскомнадзора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2258" y="6289575"/>
            <a:ext cx="1755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Красноярск, 2019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8428" y="961564"/>
            <a:ext cx="7204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Енисейское управление Роскомнадзора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2440" y="6409464"/>
            <a:ext cx="514400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10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Профилактика в сфере персональных данных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1" name="Picture 2" descr="C:\Documents and Settings\Shevcov\Рабочий стол\consulting_icon.png"/>
          <p:cNvPicPr>
            <a:picLocks noChangeAspect="1" noChangeArrowheads="1"/>
          </p:cNvPicPr>
          <p:nvPr/>
        </p:nvPicPr>
        <p:blipFill>
          <a:blip r:embed="rId5" cstate="print">
            <a:lum bright="46000" contrast="-54000"/>
          </a:blip>
          <a:srcRect/>
          <a:stretch>
            <a:fillRect/>
          </a:stretch>
        </p:blipFill>
        <p:spPr bwMode="auto">
          <a:xfrm>
            <a:off x="62303" y="1428736"/>
            <a:ext cx="3500462" cy="350046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868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2018 год в сфере персональных данных проведено: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24288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- 94 профилактических мероприятия для определенного круга лиц  (охвачено 1922 субъектов надзора)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571868" y="3500438"/>
            <a:ext cx="4929209" cy="10001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- 13639 адресных профилактических мероприятий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(10222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писем,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1095 встреч, 2322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беседы)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928662" y="4786322"/>
            <a:ext cx="7286684" cy="6429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74 профилактических мероприятия для неопределенного круга лиц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460432" y="6365210"/>
            <a:ext cx="48358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prstClr val="white"/>
                </a:solidFill>
                <a:latin typeface="Impact" pitchFamily="34" charset="0"/>
              </a:rPr>
              <a:pPr/>
              <a:t>11</a:t>
            </a:fld>
            <a:endParaRPr lang="ru-RU" sz="2800" dirty="0">
              <a:solidFill>
                <a:prstClr val="white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Рассмотрение обращений граждан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endParaRPr lang="ru-RU" b="1" dirty="0" smtClean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51520" y="1556792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00562" y="1500174"/>
            <a:ext cx="4498259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Категории операторов, на которых чаще всего жалуются граждане:</a:t>
            </a:r>
            <a:endParaRPr lang="ru-RU" sz="14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300"/>
              </a:spcAft>
              <a:buFontTx/>
              <a:buChar char="-"/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(36%) 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на </a:t>
            </a:r>
            <a:r>
              <a:rPr lang="ru-RU" sz="140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юр.лиц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осуществляющих деятельность по возврату просроченной задолженности </a:t>
            </a:r>
          </a:p>
          <a:p>
            <a:pPr algn="ctr">
              <a:spcAft>
                <a:spcPts val="300"/>
              </a:spcAft>
              <a:buFontTx/>
              <a:buChar char="-"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(18%) 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на организации ЖКХ</a:t>
            </a:r>
          </a:p>
          <a:p>
            <a:pPr algn="ctr">
              <a:spcAft>
                <a:spcPts val="300"/>
              </a:spcAft>
              <a:buFontTx/>
              <a:buChar char="-"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(11%) 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на интернет-сайты</a:t>
            </a:r>
          </a:p>
          <a:p>
            <a:pPr algn="ctr">
              <a:spcAft>
                <a:spcPts val="300"/>
              </a:spcAft>
              <a:buFontTx/>
              <a:buChar char="-"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(4%)  - 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 социальные сети</a:t>
            </a:r>
          </a:p>
          <a:p>
            <a:pPr algn="ctr">
              <a:spcAft>
                <a:spcPts val="300"/>
              </a:spcAft>
              <a:buFontTx/>
              <a:buChar char="-"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(3%)  - 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 государственные и муниципальные 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органы власти;</a:t>
            </a:r>
            <a:endParaRPr lang="ru-RU" sz="14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300"/>
              </a:spcAft>
              <a:buFontTx/>
              <a:buChar char="-"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(28%)  - 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иные обращения 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(бывшие гр. СССР; коммерческие предложения услуг; на физ. лиц; на неограниченный круг операторов и т.п.) </a:t>
            </a:r>
          </a:p>
        </p:txBody>
      </p:sp>
      <p:pic>
        <p:nvPicPr>
          <p:cNvPr id="1027" name="Picture 3" descr="C:\Documents and Settings\Shevcov\Рабочий стол\Google_8.27.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29198"/>
            <a:ext cx="4643438" cy="15001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71988" y="4437112"/>
            <a:ext cx="4572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Отдельная категория обращений, связана с реализацией права гражданина – «права на забвение». Реализация которого, позволяет </a:t>
            </a:r>
            <a:r>
              <a:rPr lang="ru-RU" sz="16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гражданину </a:t>
            </a:r>
            <a:r>
              <a:rPr lang="ru-RU" sz="1600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 соблюдении определённых условий потребовать </a:t>
            </a:r>
            <a:r>
              <a:rPr lang="ru-RU" sz="1600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удалить </a:t>
            </a:r>
            <a:r>
              <a:rPr lang="ru-RU" sz="1600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его персональные данные из общего доступа через поисковые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40289738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460432" y="6409464"/>
            <a:ext cx="58640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prstClr val="white"/>
                </a:solidFill>
                <a:latin typeface="Impact" pitchFamily="34" charset="0"/>
              </a:rPr>
              <a:pPr/>
              <a:t>12</a:t>
            </a:fld>
            <a:endParaRPr lang="ru-RU" sz="2800" dirty="0">
              <a:solidFill>
                <a:prstClr val="white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Рассмотрение обращений граждан</a:t>
            </a:r>
            <a:r>
              <a:rPr lang="ru-RU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endParaRPr lang="ru-RU" b="1" dirty="0" smtClean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928802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2018 г. по результатам рассмотрения обращений были установлены факты нарушения законодательства, выразившиеся в неправомерном размещении персональных данных на интернет – ресурсах, администраторами которых являются операторы, зарегистрированные за пределами Российской Федерации (США, ПАНАМА, БАГАМСКИЕ ОСТРОВА, ИНДИЯ)</a:t>
            </a:r>
          </a:p>
        </p:txBody>
      </p:sp>
      <p:pic>
        <p:nvPicPr>
          <p:cNvPr id="1026" name="Picture 2" descr="C:\Documents and Settings\Shevcov\Рабочий стол\imag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3811133" cy="264320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86314" y="3429000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2018 году Управление направило 4 исковых заявления в защиту прав субъектов персональных данных.  </a:t>
            </a:r>
          </a:p>
          <a:p>
            <a:pPr algn="ctr"/>
            <a:r>
              <a:rPr lang="ru-RU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 иска удовлетворены судом – приняты меры по ограничению доступа к интернет-страницам на территории </a:t>
            </a:r>
            <a:r>
              <a:rPr lang="ru-RU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Федерации, еще 2 находятся на рассмотрении.</a:t>
            </a:r>
          </a:p>
        </p:txBody>
      </p:sp>
    </p:spTree>
    <p:extLst>
      <p:ext uri="{BB962C8B-B14F-4D97-AF65-F5344CB8AC3E}">
        <p14:creationId xmlns:p14="http://schemas.microsoft.com/office/powerpoint/2010/main" val="28038406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2440" y="6409464"/>
            <a:ext cx="514400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13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Повышение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уровня правовой информированности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несовершеннолетних в сфере персональных данных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  <p:pic>
        <p:nvPicPr>
          <p:cNvPr id="16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670" y="5286388"/>
            <a:ext cx="2500330" cy="11430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86050" y="1357298"/>
            <a:ext cx="60722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2018 году продолжена работа  по пропаганде среди несовершеннолетних образа жизни, направленного на бережное отношение к персональным данным при обработке ими личной информации, в том числе,  в интернет- пространстве.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Проведено 65 открытых уроков по теме «Обеспечение информационной безопасности детства»: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в общеобразовательных школах;</a:t>
            </a:r>
          </a:p>
          <a:p>
            <a:pPr marL="171450" indent="-171450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летних оздоровительных  лагерях отдыха детей;</a:t>
            </a:r>
          </a:p>
          <a:p>
            <a:pPr marL="171450" indent="-171450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виртуальные уроки (проведены специалистами Управления совместно с органами власти в сфере образования на территориях Красноярского края, Республики Тывы и Республики Хакасии)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1143040" y="5500702"/>
            <a:ext cx="9929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уроках присутствовало более 11 тысяч учащихся 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возрасте от 11 до 16 лет.</a:t>
            </a:r>
          </a:p>
        </p:txBody>
      </p:sp>
      <p:pic>
        <p:nvPicPr>
          <p:cNvPr id="7170" name="Picture 2" descr="C:\Documents and Settings\Shevcov\Рабочий стол\photoeditorsdk-export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36"/>
            <a:ext cx="2786051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2440" y="6409464"/>
            <a:ext cx="514400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14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509120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836712"/>
            <a:ext cx="32099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2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Плановые проверки в сфере персональных данных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173724"/>
              </p:ext>
            </p:extLst>
          </p:nvPr>
        </p:nvGraphicFramePr>
        <p:xfrm>
          <a:off x="1290712" y="1425039"/>
          <a:ext cx="7281816" cy="278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03762"/>
              </p:ext>
            </p:extLst>
          </p:nvPr>
        </p:nvGraphicFramePr>
        <p:xfrm>
          <a:off x="4067944" y="3789040"/>
          <a:ext cx="4356691" cy="2346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501008"/>
            <a:ext cx="1484188" cy="219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3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Предметы проверок в сфере персональных данных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933056"/>
            <a:ext cx="21431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28728" y="1785926"/>
            <a:ext cx="6215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Деятельность по обработке персональных данных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66862" y="2357431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Информационные системы персональных данных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2786058"/>
            <a:ext cx="5286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Документы, характер информации в которых предполагает или допускает включение в них персональных данных</a:t>
            </a:r>
          </a:p>
        </p:txBody>
      </p:sp>
      <p:pic>
        <p:nvPicPr>
          <p:cNvPr id="7" name="Picture 3" descr="C:\Documents and Settings\Shevcov\Рабочий стол\0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9" y="3786190"/>
            <a:ext cx="5314912" cy="2205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4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выявленных нарушений в сфере персональных данных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500166" y="1428736"/>
          <a:ext cx="6262710" cy="381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1440" y="528638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2018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плановых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проверок в сфере персональных данных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Управлением было выявлено 23 нарушения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5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Результаты проверок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(наиболее  часто выявляемые нарушения)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571612"/>
            <a:ext cx="424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проверок наиболее часто выявляемыми нарушениями являются:</a:t>
            </a:r>
          </a:p>
        </p:txBody>
      </p:sp>
      <p:pic>
        <p:nvPicPr>
          <p:cNvPr id="12" name="Picture 7" descr="C:\Documents and Settings\Shevcov\Рабочий стол\alcatel-lucent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7459" y="1500174"/>
            <a:ext cx="2963599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42910" y="235743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Несвоевременная подача информационного письма о внесении изменений в сведения в Реестре операторов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2861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Представление уведомления об обработке персональных данных, содержащего неполные и недостоверные сведения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4214818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Неустановление оператором мест хранения персональных данных и перечня лиц, осуществляющих обработку персональных данных либо имеющих к ним доступ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5143512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Несоблюдение оператором установленных требований при ведении журнала, содержащего персональные данные, необходимые для однократного пропуска субъекта персональных данных на территорию, на которой находится оператор</a:t>
            </a:r>
          </a:p>
        </p:txBody>
      </p:sp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6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Систематическое наблюдение (мониторинг) в области персональных данных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643050"/>
            <a:ext cx="26990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14678" y="1428736"/>
            <a:ext cx="5786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в целях выявления, анализа и прогнозирования нарушений без взаимодействия с операторами осуществляет мероприятия систематического наблюдения (мониторинга) в области персональных данных: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сети Интернет (мониторинг интернет-сайтов)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фактов незаконной реализации в местах розничной торговли на физических носителях баз данных, содержащих персональные данные граждан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соответствия информации, размещаемой в общественных местах, на средствах наружной рекламы и светодиодных экранах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4714884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Типичные нарушения: 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неопубликование оператором документов, определяющих политику в отношении обработки персональных данных, и сведений о реализуемых требованиях к защите персональных данных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наличие в свободном доступе (на интернет – ресурсе) персональных данных граждан без правового основания</a:t>
            </a:r>
          </a:p>
        </p:txBody>
      </p:sp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7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79138" cy="816552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Рекомендации в целях недопущения типичных нарушений в области персональных данных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123" name="Picture 3" descr="C:\Documents and Settings\Shevcov\Рабочий стол\Kak-proverit-rekomendats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2000241"/>
            <a:ext cx="2571768" cy="173714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786050" y="1714488"/>
            <a:ext cx="6072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*Оператор до начала обработки персональных данных обязан уведомить уполномоченный орган по защите прав субъектов персональных данных о своем намерении осуществлять обработку персональных данных. Уведомление направляется в виде документа на бумажном носителе или в форме электронного документа и подписывается уполномоченным лицом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929066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*В случае изменения сведений, указанных в части 3 статьи  22 Федерального закона 27.07.2006 № 152-ФЗ «О персональных данных», оператор обязан уведомить (направить информационное письмо о внесении изменений) об этом уполномоченный орган по защите прав субъектов персональных данных в течение десяти рабочих дней с даты возникновения таких изменений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500702"/>
            <a:ext cx="8715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Уведомления и Информационного письма о внесении изменений для заполнения на сайте Енисейского управления Роскомнадзора (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www.24.rkn.gov.ru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разделе «Электронные формы заявлений».</a:t>
            </a:r>
          </a:p>
        </p:txBody>
      </p:sp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8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07700" cy="816552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Рекомендации в целях недопущения типичных нарушений в области персональных данных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2" name="Picture 2" descr="C:\Documents and Settings\Shevcov\Рабочий стол\024a0802fb9df105986bea7361aa89e9-624x62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285860"/>
            <a:ext cx="2714644" cy="2714644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2857488" y="1500174"/>
            <a:ext cx="5072098" cy="1856818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сбор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ПДн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интернет-сайте Оператора (формы обратной связи, рубрика «вопрос-ответ», регистрация аккаунта, оформление заказа и т.д.)</a:t>
            </a:r>
          </a:p>
        </p:txBody>
      </p:sp>
      <p:sp>
        <p:nvSpPr>
          <p:cNvPr id="14" name="Овал 13"/>
          <p:cNvSpPr/>
          <p:nvPr/>
        </p:nvSpPr>
        <p:spPr>
          <a:xfrm>
            <a:off x="571472" y="4509120"/>
            <a:ext cx="8072494" cy="1584176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Опубликование  на интернет-сайте  документа, определяющего политику  Оператора в отношении обработки персональных данных, и сведений о реализуемых требованиях к защите персональных данных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4211960" y="3356992"/>
            <a:ext cx="2880320" cy="1152128"/>
          </a:xfrm>
          <a:prstGeom prst="downArrow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cs typeface="Aharoni" pitchFamily="2" charset="-79"/>
              </a:rPr>
              <a:t>Ч.2 ст. 18.1 Закона о персональных данных </a:t>
            </a:r>
            <a:endParaRPr lang="ru-RU" sz="1400" b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9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07700" cy="887990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Рекомендации в целях недопущения типичных нарушений в области персональных данных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</a:p>
        </p:txBody>
      </p:sp>
      <p:pic>
        <p:nvPicPr>
          <p:cNvPr id="6146" name="Picture 2" descr="C:\Documents and Settings\Shevcov\Рабочий стол\recomendatio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714488"/>
            <a:ext cx="2643174" cy="2454394"/>
          </a:xfrm>
          <a:prstGeom prst="rect">
            <a:avLst/>
          </a:prstGeom>
          <a:noFill/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68264391"/>
              </p:ext>
            </p:extLst>
          </p:nvPr>
        </p:nvGraphicFramePr>
        <p:xfrm>
          <a:off x="857224" y="1571612"/>
          <a:ext cx="792961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1090</Words>
  <Application>Microsoft Office PowerPoint</Application>
  <PresentationFormat>Экран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Дизайн ПК</dc:creator>
  <cp:lastModifiedBy>OKostynuk</cp:lastModifiedBy>
  <cp:revision>169</cp:revision>
  <cp:lastPrinted>2019-01-25T04:03:42Z</cp:lastPrinted>
  <dcterms:created xsi:type="dcterms:W3CDTF">2013-01-23T10:29:55Z</dcterms:created>
  <dcterms:modified xsi:type="dcterms:W3CDTF">2019-01-28T07:41:06Z</dcterms:modified>
</cp:coreProperties>
</file>