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8" r:id="rId3"/>
    <p:sldId id="273" r:id="rId4"/>
    <p:sldId id="269" r:id="rId5"/>
    <p:sldId id="270" r:id="rId6"/>
    <p:sldId id="271" r:id="rId7"/>
    <p:sldId id="274" r:id="rId8"/>
    <p:sldId id="267" r:id="rId9"/>
    <p:sldId id="275" r:id="rId10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356" autoAdjust="0"/>
  </p:normalViewPr>
  <p:slideViewPr>
    <p:cSldViewPr>
      <p:cViewPr>
        <p:scale>
          <a:sx n="110" d="100"/>
          <a:sy n="11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70C0"/>
                </a:solidFill>
              </a:defRPr>
            </a:pPr>
            <a:r>
              <a:rPr lang="ru-RU" sz="1800" dirty="0" smtClean="0">
                <a:solidFill>
                  <a:srgbClr val="0070C0"/>
                </a:solidFill>
              </a:rPr>
              <a:t>Проведенные</a:t>
            </a:r>
            <a:r>
              <a:rPr lang="ru-RU" sz="1800" baseline="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проверки</a:t>
            </a:r>
            <a:endParaRPr lang="ru-RU" sz="18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46260267214217737"/>
          <c:y val="2.69681543028140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90126338105703"/>
          <c:y val="0.10226145933602104"/>
          <c:w val="0.64444143577655466"/>
          <c:h val="0.634901682619157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dLbls>
            <c:dLbl>
              <c:idx val="0"/>
              <c:layout>
                <c:manualLayout>
                  <c:x val="-4.5352103734505655E-2"/>
                  <c:y val="-6.615700307039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871665053089339E-2"/>
                  <c:y val="4.961775230279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480887615139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61</c:v>
                </c:pt>
                <c:pt idx="2">
                  <c:v>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dLbls>
            <c:dLbl>
              <c:idx val="0"/>
              <c:layout>
                <c:manualLayout>
                  <c:x val="-4.5352103734505655E-2"/>
                  <c:y val="5.5130835891997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871665053089527E-2"/>
                  <c:y val="6.340046127579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</c:v>
                </c:pt>
                <c:pt idx="1">
                  <c:v>92</c:v>
                </c:pt>
                <c:pt idx="2">
                  <c:v>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142</c:v>
                </c:pt>
                <c:pt idx="1">
                  <c:v>153</c:v>
                </c:pt>
                <c:pt idx="2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36800"/>
        <c:axId val="41050880"/>
      </c:lineChart>
      <c:catAx>
        <c:axId val="410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050880"/>
        <c:crosses val="autoZero"/>
        <c:auto val="1"/>
        <c:lblAlgn val="ctr"/>
        <c:lblOffset val="100"/>
        <c:noMultiLvlLbl val="0"/>
      </c:catAx>
      <c:valAx>
        <c:axId val="41050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1036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ru-RU">
                <a:solidFill>
                  <a:srgbClr val="0070C0"/>
                </a:solidFill>
              </a:rPr>
              <a:t>Мероприятия систематического наблюдения</a:t>
            </a:r>
          </a:p>
        </c:rich>
      </c:tx>
      <c:layout>
        <c:manualLayout>
          <c:xMode val="edge"/>
          <c:yMode val="edge"/>
          <c:x val="0.25744882513054113"/>
          <c:y val="1.653461756536218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1154375432120728E-2"/>
                  <c:y val="5.511539188454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036154377994739E-2"/>
                  <c:y val="4.960385269608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290673675244204E-2"/>
                  <c:y val="5.235962229031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</c:v>
                </c:pt>
                <c:pt idx="1">
                  <c:v>414</c:v>
                </c:pt>
                <c:pt idx="2">
                  <c:v>371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1154375432120728E-2"/>
                  <c:y val="-4.684808310185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036154377994739E-2"/>
                  <c:y val="-4.960385269608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290673675244204E-2"/>
                  <c:y val="-5.7871161478767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</c:v>
                </c:pt>
                <c:pt idx="1">
                  <c:v>45</c:v>
                </c:pt>
                <c:pt idx="2">
                  <c:v>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917933323868749E-2"/>
                  <c:y val="-4.133654391340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7259648624671E-2"/>
                  <c:y val="-4.9603852696086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290673675244204E-2"/>
                  <c:y val="-5.5115391884540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455</c:v>
                </c:pt>
                <c:pt idx="1">
                  <c:v>459</c:v>
                </c:pt>
                <c:pt idx="2">
                  <c:v>409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24832"/>
        <c:axId val="41247104"/>
      </c:lineChart>
      <c:catAx>
        <c:axId val="412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247104"/>
        <c:crosses val="autoZero"/>
        <c:auto val="1"/>
        <c:lblAlgn val="ctr"/>
        <c:lblOffset val="100"/>
        <c:noMultiLvlLbl val="0"/>
      </c:catAx>
      <c:valAx>
        <c:axId val="41247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12248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843535903418162E-2"/>
          <c:y val="0.17500000000000002"/>
          <c:w val="0.50387595822686371"/>
          <c:h val="0.728125000000000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1"/>
            <c:bubble3D val="0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.00%" sourceLinked="0"/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Связь (500)</c:v>
                </c:pt>
                <c:pt idx="1">
                  <c:v>Массовые коммуникации (53)</c:v>
                </c:pt>
                <c:pt idx="2">
                  <c:v>Персональные данные (593)</c:v>
                </c:pt>
                <c:pt idx="3">
                  <c:v>Информационные технологии (1687)</c:v>
                </c:pt>
                <c:pt idx="4">
                  <c:v>Вопросы административного характера (66)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500</c:v>
                </c:pt>
                <c:pt idx="1">
                  <c:v>53</c:v>
                </c:pt>
                <c:pt idx="2">
                  <c:v>593</c:v>
                </c:pt>
                <c:pt idx="3">
                  <c:v>1687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829463392956381"/>
          <c:y val="0"/>
          <c:w val="0.29435664555790103"/>
          <c:h val="0.9970698818897637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DD104-8E5C-466E-A140-E788C4442DB3}" type="doc">
      <dgm:prSet loTypeId="urn:microsoft.com/office/officeart/2005/8/layout/cycle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C9D64-06BD-4861-822A-F9B42C5E630E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Государственный контроль (надзор) за деятельностью юридических лиц, ИП, физических лиц и редакций СМИ в сфере связи, массовых коммуникаций и персональных данных</a:t>
          </a:r>
          <a:endParaRPr lang="ru-RU" dirty="0">
            <a:solidFill>
              <a:schemeClr val="bg1"/>
            </a:solidFill>
          </a:endParaRPr>
        </a:p>
      </dgm:t>
    </dgm:pt>
    <dgm:pt modelId="{5303E245-679C-4F70-9CD6-CB0031FF3474}" type="parTrans" cxnId="{478AFE9D-8373-48D8-A4A7-426C8EC1658F}">
      <dgm:prSet/>
      <dgm:spPr/>
      <dgm:t>
        <a:bodyPr/>
        <a:lstStyle/>
        <a:p>
          <a:endParaRPr lang="ru-RU"/>
        </a:p>
      </dgm:t>
    </dgm:pt>
    <dgm:pt modelId="{946668BB-2120-418D-B454-51DD732F5EF6}" type="sibTrans" cxnId="{478AFE9D-8373-48D8-A4A7-426C8EC1658F}">
      <dgm:prSet/>
      <dgm:spPr/>
      <dgm:t>
        <a:bodyPr/>
        <a:lstStyle/>
        <a:p>
          <a:endParaRPr lang="ru-RU"/>
        </a:p>
      </dgm:t>
    </dgm:pt>
    <dgm:pt modelId="{869FF632-2DE9-45DB-B09F-C6C5C1B3F75B}">
      <dgm:prSet custT="1"/>
      <dgm:spPr/>
      <dgm:t>
        <a:bodyPr/>
        <a:lstStyle/>
        <a:p>
          <a:pPr rtl="0"/>
          <a:r>
            <a:rPr lang="ru-RU" sz="1200" dirty="0" smtClean="0"/>
            <a:t>Регистрация СМИ, </a:t>
          </a:r>
        </a:p>
        <a:p>
          <a:r>
            <a:rPr lang="ru-RU" sz="1200" dirty="0" smtClean="0"/>
            <a:t>РЭС и ВЧУ</a:t>
          </a:r>
          <a:endParaRPr lang="ru-RU" sz="1200" dirty="0"/>
        </a:p>
      </dgm:t>
    </dgm:pt>
    <dgm:pt modelId="{F1176D5C-AA7A-4C2A-9BB7-2B285F5DCA25}" type="parTrans" cxnId="{3099372D-B4F9-4086-BE70-7309054B1393}">
      <dgm:prSet/>
      <dgm:spPr/>
      <dgm:t>
        <a:bodyPr/>
        <a:lstStyle/>
        <a:p>
          <a:endParaRPr lang="ru-RU"/>
        </a:p>
      </dgm:t>
    </dgm:pt>
    <dgm:pt modelId="{B5FCDA20-330F-446B-B7C7-59CEEC815EB3}" type="sibTrans" cxnId="{3099372D-B4F9-4086-BE70-7309054B1393}">
      <dgm:prSet/>
      <dgm:spPr/>
      <dgm:t>
        <a:bodyPr/>
        <a:lstStyle/>
        <a:p>
          <a:endParaRPr lang="ru-RU"/>
        </a:p>
      </dgm:t>
    </dgm:pt>
    <dgm:pt modelId="{37ED1D19-E2DD-4C1D-8838-2AD7AD449B03}">
      <dgm:prSet custT="1"/>
      <dgm:spPr/>
      <dgm:t>
        <a:bodyPr/>
        <a:lstStyle/>
        <a:p>
          <a:pPr rtl="0"/>
          <a:r>
            <a:rPr lang="ru-RU" sz="1200" dirty="0" smtClean="0"/>
            <a:t>Ведение реестра СМИ и реестра операторов, осуществляющих обработку персональных данных</a:t>
          </a:r>
          <a:endParaRPr lang="ru-RU" sz="1200" dirty="0"/>
        </a:p>
      </dgm:t>
    </dgm:pt>
    <dgm:pt modelId="{DCFB9B6F-B569-4BAF-BCBD-5B93AB5873F8}" type="parTrans" cxnId="{11861A33-20F9-42A5-BCED-92C44CD354F2}">
      <dgm:prSet/>
      <dgm:spPr/>
      <dgm:t>
        <a:bodyPr/>
        <a:lstStyle/>
        <a:p>
          <a:endParaRPr lang="ru-RU"/>
        </a:p>
      </dgm:t>
    </dgm:pt>
    <dgm:pt modelId="{0F15EBC9-3545-4731-9174-5BF1C3E87147}" type="sibTrans" cxnId="{11861A33-20F9-42A5-BCED-92C44CD354F2}">
      <dgm:prSet/>
      <dgm:spPr/>
      <dgm:t>
        <a:bodyPr/>
        <a:lstStyle/>
        <a:p>
          <a:endParaRPr lang="ru-RU"/>
        </a:p>
      </dgm:t>
    </dgm:pt>
    <dgm:pt modelId="{1059EC74-055C-477D-A9BC-2B4F6C23093C}">
      <dgm:prSet/>
      <dgm:spPr/>
      <dgm:t>
        <a:bodyPr/>
        <a:lstStyle/>
        <a:p>
          <a:pPr rtl="0"/>
          <a:r>
            <a:rPr lang="ru-RU" dirty="0" smtClean="0"/>
            <a:t>Учет разрешений на применение франкировальных машин, судовые радиостанции, учет зарегистрированных РЭС и ВЧУ</a:t>
          </a:r>
          <a:endParaRPr lang="ru-RU" dirty="0"/>
        </a:p>
      </dgm:t>
    </dgm:pt>
    <dgm:pt modelId="{E1AE1425-13DE-490C-9D4F-4793E0FC0D0C}" type="parTrans" cxnId="{F009A3CF-251C-44B5-937C-07DA2BFF8221}">
      <dgm:prSet/>
      <dgm:spPr/>
      <dgm:t>
        <a:bodyPr/>
        <a:lstStyle/>
        <a:p>
          <a:endParaRPr lang="ru-RU"/>
        </a:p>
      </dgm:t>
    </dgm:pt>
    <dgm:pt modelId="{2F89FD3B-8979-434C-9C49-E9AFB000B176}" type="sibTrans" cxnId="{F009A3CF-251C-44B5-937C-07DA2BFF8221}">
      <dgm:prSet/>
      <dgm:spPr/>
      <dgm:t>
        <a:bodyPr/>
        <a:lstStyle/>
        <a:p>
          <a:endParaRPr lang="ru-RU"/>
        </a:p>
      </dgm:t>
    </dgm:pt>
    <dgm:pt modelId="{BA632795-BDFD-4C1B-8C8A-AC223CED19DC}">
      <dgm:prSet custT="1"/>
      <dgm:spPr/>
      <dgm:t>
        <a:bodyPr/>
        <a:lstStyle/>
        <a:p>
          <a:pPr rtl="0"/>
          <a:r>
            <a:rPr lang="ru-RU" sz="1200" dirty="0" smtClean="0"/>
            <a:t>Выдача разрешений на применение франкировальных машин и судовые радиостанции</a:t>
          </a:r>
          <a:endParaRPr lang="ru-RU" sz="1200" dirty="0"/>
        </a:p>
      </dgm:t>
    </dgm:pt>
    <dgm:pt modelId="{0006ADB7-4C50-48A5-A438-3CDE34CAA87C}" type="parTrans" cxnId="{A11216D7-6268-4196-A8C8-A0D6F022E5BC}">
      <dgm:prSet/>
      <dgm:spPr/>
      <dgm:t>
        <a:bodyPr/>
        <a:lstStyle/>
        <a:p>
          <a:endParaRPr lang="ru-RU"/>
        </a:p>
      </dgm:t>
    </dgm:pt>
    <dgm:pt modelId="{F278D04F-5D32-4820-BECD-78A21017AE10}" type="sibTrans" cxnId="{A11216D7-6268-4196-A8C8-A0D6F022E5BC}">
      <dgm:prSet/>
      <dgm:spPr/>
      <dgm:t>
        <a:bodyPr/>
        <a:lstStyle/>
        <a:p>
          <a:endParaRPr lang="ru-RU"/>
        </a:p>
      </dgm:t>
    </dgm:pt>
    <dgm:pt modelId="{894CD1EA-0BF3-4CA5-997D-CA71608CD7FA}" type="pres">
      <dgm:prSet presAssocID="{878DD104-8E5C-466E-A140-E788C4442D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3149F-D753-46F3-8B7D-F73394E73C5D}" type="pres">
      <dgm:prSet presAssocID="{D0BC9D64-06BD-4861-822A-F9B42C5E63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21B93-2481-4409-852D-03B3619769DA}" type="pres">
      <dgm:prSet presAssocID="{D0BC9D64-06BD-4861-822A-F9B42C5E630E}" presName="spNode" presStyleCnt="0"/>
      <dgm:spPr/>
    </dgm:pt>
    <dgm:pt modelId="{C52C4AA7-8215-4895-BC53-58AD3AA689FB}" type="pres">
      <dgm:prSet presAssocID="{946668BB-2120-418D-B454-51DD732F5EF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8099D89-799B-4836-9435-A36E6A0A77CD}" type="pres">
      <dgm:prSet presAssocID="{869FF632-2DE9-45DB-B09F-C6C5C1B3F7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E66E1-EDC9-49DE-9982-7FB3EC9D3FBD}" type="pres">
      <dgm:prSet presAssocID="{869FF632-2DE9-45DB-B09F-C6C5C1B3F75B}" presName="spNode" presStyleCnt="0"/>
      <dgm:spPr/>
    </dgm:pt>
    <dgm:pt modelId="{3B8E6877-5B99-43E7-B85C-B60C6F46DEFE}" type="pres">
      <dgm:prSet presAssocID="{B5FCDA20-330F-446B-B7C7-59CEEC815EB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5F53919-2E0D-4BC1-82A2-CC42353F152F}" type="pres">
      <dgm:prSet presAssocID="{37ED1D19-E2DD-4C1D-8838-2AD7AD449B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85BA9-28FF-4E84-8DB2-10171978B7AB}" type="pres">
      <dgm:prSet presAssocID="{37ED1D19-E2DD-4C1D-8838-2AD7AD449B03}" presName="spNode" presStyleCnt="0"/>
      <dgm:spPr/>
    </dgm:pt>
    <dgm:pt modelId="{888973C2-58AB-49F2-9621-F07D2F327D90}" type="pres">
      <dgm:prSet presAssocID="{0F15EBC9-3545-4731-9174-5BF1C3E8714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8CFF785-1215-4149-A806-6991A2820F45}" type="pres">
      <dgm:prSet presAssocID="{1059EC74-055C-477D-A9BC-2B4F6C2309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750BF-51DD-47B5-B425-C6138E398ACE}" type="pres">
      <dgm:prSet presAssocID="{1059EC74-055C-477D-A9BC-2B4F6C23093C}" presName="spNode" presStyleCnt="0"/>
      <dgm:spPr/>
    </dgm:pt>
    <dgm:pt modelId="{1AD3FD85-21F4-41BE-A85C-AF475D3A7D65}" type="pres">
      <dgm:prSet presAssocID="{2F89FD3B-8979-434C-9C49-E9AFB000B17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48AAD52-F256-44F4-AFC4-745DFB305979}" type="pres">
      <dgm:prSet presAssocID="{BA632795-BDFD-4C1B-8C8A-AC223CED19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2C782-FBAA-49DE-A957-7C7334511C48}" type="pres">
      <dgm:prSet presAssocID="{BA632795-BDFD-4C1B-8C8A-AC223CED19DC}" presName="spNode" presStyleCnt="0"/>
      <dgm:spPr/>
    </dgm:pt>
    <dgm:pt modelId="{20C8A64D-6414-445F-BA3F-FF64181D3290}" type="pres">
      <dgm:prSet presAssocID="{F278D04F-5D32-4820-BECD-78A21017AE1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D47E7C0-2106-4452-832D-80847076CDD4}" type="presOf" srcId="{B5FCDA20-330F-446B-B7C7-59CEEC815EB3}" destId="{3B8E6877-5B99-43E7-B85C-B60C6F46DEFE}" srcOrd="0" destOrd="0" presId="urn:microsoft.com/office/officeart/2005/8/layout/cycle6"/>
    <dgm:cxn modelId="{96702B42-A2C5-4DAE-8F8D-DB8DA0CE2304}" type="presOf" srcId="{1059EC74-055C-477D-A9BC-2B4F6C23093C}" destId="{28CFF785-1215-4149-A806-6991A2820F45}" srcOrd="0" destOrd="0" presId="urn:microsoft.com/office/officeart/2005/8/layout/cycle6"/>
    <dgm:cxn modelId="{11861A33-20F9-42A5-BCED-92C44CD354F2}" srcId="{878DD104-8E5C-466E-A140-E788C4442DB3}" destId="{37ED1D19-E2DD-4C1D-8838-2AD7AD449B03}" srcOrd="2" destOrd="0" parTransId="{DCFB9B6F-B569-4BAF-BCBD-5B93AB5873F8}" sibTransId="{0F15EBC9-3545-4731-9174-5BF1C3E87147}"/>
    <dgm:cxn modelId="{458BEE8E-B5C2-426D-9D9F-840E7CE67188}" type="presOf" srcId="{37ED1D19-E2DD-4C1D-8838-2AD7AD449B03}" destId="{65F53919-2E0D-4BC1-82A2-CC42353F152F}" srcOrd="0" destOrd="0" presId="urn:microsoft.com/office/officeart/2005/8/layout/cycle6"/>
    <dgm:cxn modelId="{0D13DF11-E754-4820-9BE4-BFA159E8BEE3}" type="presOf" srcId="{2F89FD3B-8979-434C-9C49-E9AFB000B176}" destId="{1AD3FD85-21F4-41BE-A85C-AF475D3A7D65}" srcOrd="0" destOrd="0" presId="urn:microsoft.com/office/officeart/2005/8/layout/cycle6"/>
    <dgm:cxn modelId="{F009A3CF-251C-44B5-937C-07DA2BFF8221}" srcId="{878DD104-8E5C-466E-A140-E788C4442DB3}" destId="{1059EC74-055C-477D-A9BC-2B4F6C23093C}" srcOrd="3" destOrd="0" parTransId="{E1AE1425-13DE-490C-9D4F-4793E0FC0D0C}" sibTransId="{2F89FD3B-8979-434C-9C49-E9AFB000B176}"/>
    <dgm:cxn modelId="{478AFE9D-8373-48D8-A4A7-426C8EC1658F}" srcId="{878DD104-8E5C-466E-A140-E788C4442DB3}" destId="{D0BC9D64-06BD-4861-822A-F9B42C5E630E}" srcOrd="0" destOrd="0" parTransId="{5303E245-679C-4F70-9CD6-CB0031FF3474}" sibTransId="{946668BB-2120-418D-B454-51DD732F5EF6}"/>
    <dgm:cxn modelId="{2540F4CD-BDF3-472A-8BE4-51A3A10E7626}" type="presOf" srcId="{D0BC9D64-06BD-4861-822A-F9B42C5E630E}" destId="{5F23149F-D753-46F3-8B7D-F73394E73C5D}" srcOrd="0" destOrd="0" presId="urn:microsoft.com/office/officeart/2005/8/layout/cycle6"/>
    <dgm:cxn modelId="{71A410D9-5604-42B0-9203-DC51C940152C}" type="presOf" srcId="{F278D04F-5D32-4820-BECD-78A21017AE10}" destId="{20C8A64D-6414-445F-BA3F-FF64181D3290}" srcOrd="0" destOrd="0" presId="urn:microsoft.com/office/officeart/2005/8/layout/cycle6"/>
    <dgm:cxn modelId="{867DA9A0-BE31-4933-8A7A-28254D24C6C3}" type="presOf" srcId="{BA632795-BDFD-4C1B-8C8A-AC223CED19DC}" destId="{B48AAD52-F256-44F4-AFC4-745DFB305979}" srcOrd="0" destOrd="0" presId="urn:microsoft.com/office/officeart/2005/8/layout/cycle6"/>
    <dgm:cxn modelId="{80321FDF-7903-4DB7-8382-4C6C94568BAE}" type="presOf" srcId="{0F15EBC9-3545-4731-9174-5BF1C3E87147}" destId="{888973C2-58AB-49F2-9621-F07D2F327D90}" srcOrd="0" destOrd="0" presId="urn:microsoft.com/office/officeart/2005/8/layout/cycle6"/>
    <dgm:cxn modelId="{F96032E8-3AD1-4FE2-99B6-2AC1D792FA9F}" type="presOf" srcId="{869FF632-2DE9-45DB-B09F-C6C5C1B3F75B}" destId="{78099D89-799B-4836-9435-A36E6A0A77CD}" srcOrd="0" destOrd="0" presId="urn:microsoft.com/office/officeart/2005/8/layout/cycle6"/>
    <dgm:cxn modelId="{A11216D7-6268-4196-A8C8-A0D6F022E5BC}" srcId="{878DD104-8E5C-466E-A140-E788C4442DB3}" destId="{BA632795-BDFD-4C1B-8C8A-AC223CED19DC}" srcOrd="4" destOrd="0" parTransId="{0006ADB7-4C50-48A5-A438-3CDE34CAA87C}" sibTransId="{F278D04F-5D32-4820-BECD-78A21017AE10}"/>
    <dgm:cxn modelId="{3099372D-B4F9-4086-BE70-7309054B1393}" srcId="{878DD104-8E5C-466E-A140-E788C4442DB3}" destId="{869FF632-2DE9-45DB-B09F-C6C5C1B3F75B}" srcOrd="1" destOrd="0" parTransId="{F1176D5C-AA7A-4C2A-9BB7-2B285F5DCA25}" sibTransId="{B5FCDA20-330F-446B-B7C7-59CEEC815EB3}"/>
    <dgm:cxn modelId="{C2BCB019-2CC8-4CCA-8598-539AD5456845}" type="presOf" srcId="{878DD104-8E5C-466E-A140-E788C4442DB3}" destId="{894CD1EA-0BF3-4CA5-997D-CA71608CD7FA}" srcOrd="0" destOrd="0" presId="urn:microsoft.com/office/officeart/2005/8/layout/cycle6"/>
    <dgm:cxn modelId="{AE74A200-7EAB-4B10-8EFC-BDF8ACFD8781}" type="presOf" srcId="{946668BB-2120-418D-B454-51DD732F5EF6}" destId="{C52C4AA7-8215-4895-BC53-58AD3AA689FB}" srcOrd="0" destOrd="0" presId="urn:microsoft.com/office/officeart/2005/8/layout/cycle6"/>
    <dgm:cxn modelId="{E9F96A2C-5EEA-47E0-97CA-0800C3D1D77D}" type="presParOf" srcId="{894CD1EA-0BF3-4CA5-997D-CA71608CD7FA}" destId="{5F23149F-D753-46F3-8B7D-F73394E73C5D}" srcOrd="0" destOrd="0" presId="urn:microsoft.com/office/officeart/2005/8/layout/cycle6"/>
    <dgm:cxn modelId="{08D7B256-87B1-4683-9580-300A476E95BF}" type="presParOf" srcId="{894CD1EA-0BF3-4CA5-997D-CA71608CD7FA}" destId="{33E21B93-2481-4409-852D-03B3619769DA}" srcOrd="1" destOrd="0" presId="urn:microsoft.com/office/officeart/2005/8/layout/cycle6"/>
    <dgm:cxn modelId="{F2D23CD3-C540-4325-A8AA-5F9CA710BA9F}" type="presParOf" srcId="{894CD1EA-0BF3-4CA5-997D-CA71608CD7FA}" destId="{C52C4AA7-8215-4895-BC53-58AD3AA689FB}" srcOrd="2" destOrd="0" presId="urn:microsoft.com/office/officeart/2005/8/layout/cycle6"/>
    <dgm:cxn modelId="{995193EB-9383-487B-A8CB-68CFE8E1BD6C}" type="presParOf" srcId="{894CD1EA-0BF3-4CA5-997D-CA71608CD7FA}" destId="{78099D89-799B-4836-9435-A36E6A0A77CD}" srcOrd="3" destOrd="0" presId="urn:microsoft.com/office/officeart/2005/8/layout/cycle6"/>
    <dgm:cxn modelId="{B2BCA8A0-C517-44BE-9695-ADE814383A65}" type="presParOf" srcId="{894CD1EA-0BF3-4CA5-997D-CA71608CD7FA}" destId="{507E66E1-EDC9-49DE-9982-7FB3EC9D3FBD}" srcOrd="4" destOrd="0" presId="urn:microsoft.com/office/officeart/2005/8/layout/cycle6"/>
    <dgm:cxn modelId="{B3A523CA-F2A4-4420-974E-304E66A73977}" type="presParOf" srcId="{894CD1EA-0BF3-4CA5-997D-CA71608CD7FA}" destId="{3B8E6877-5B99-43E7-B85C-B60C6F46DEFE}" srcOrd="5" destOrd="0" presId="urn:microsoft.com/office/officeart/2005/8/layout/cycle6"/>
    <dgm:cxn modelId="{2E54F1B6-EF4A-4891-85A8-01F06B193492}" type="presParOf" srcId="{894CD1EA-0BF3-4CA5-997D-CA71608CD7FA}" destId="{65F53919-2E0D-4BC1-82A2-CC42353F152F}" srcOrd="6" destOrd="0" presId="urn:microsoft.com/office/officeart/2005/8/layout/cycle6"/>
    <dgm:cxn modelId="{493B76E7-A4B6-4B47-BAD9-6D43FAAD350A}" type="presParOf" srcId="{894CD1EA-0BF3-4CA5-997D-CA71608CD7FA}" destId="{A5F85BA9-28FF-4E84-8DB2-10171978B7AB}" srcOrd="7" destOrd="0" presId="urn:microsoft.com/office/officeart/2005/8/layout/cycle6"/>
    <dgm:cxn modelId="{E3428CB0-E272-41E0-9B28-EF42765B28C9}" type="presParOf" srcId="{894CD1EA-0BF3-4CA5-997D-CA71608CD7FA}" destId="{888973C2-58AB-49F2-9621-F07D2F327D90}" srcOrd="8" destOrd="0" presId="urn:microsoft.com/office/officeart/2005/8/layout/cycle6"/>
    <dgm:cxn modelId="{F55A577F-CE98-415B-8F67-9920ACCAC48C}" type="presParOf" srcId="{894CD1EA-0BF3-4CA5-997D-CA71608CD7FA}" destId="{28CFF785-1215-4149-A806-6991A2820F45}" srcOrd="9" destOrd="0" presId="urn:microsoft.com/office/officeart/2005/8/layout/cycle6"/>
    <dgm:cxn modelId="{EA5BF4C8-6B74-468A-8750-1C7980AA0D0B}" type="presParOf" srcId="{894CD1EA-0BF3-4CA5-997D-CA71608CD7FA}" destId="{7FE750BF-51DD-47B5-B425-C6138E398ACE}" srcOrd="10" destOrd="0" presId="urn:microsoft.com/office/officeart/2005/8/layout/cycle6"/>
    <dgm:cxn modelId="{77F7CE65-33DC-4D60-8F2B-A8A2BACD4108}" type="presParOf" srcId="{894CD1EA-0BF3-4CA5-997D-CA71608CD7FA}" destId="{1AD3FD85-21F4-41BE-A85C-AF475D3A7D65}" srcOrd="11" destOrd="0" presId="urn:microsoft.com/office/officeart/2005/8/layout/cycle6"/>
    <dgm:cxn modelId="{F80B2477-6A69-4C7C-B3CA-58970EE3F495}" type="presParOf" srcId="{894CD1EA-0BF3-4CA5-997D-CA71608CD7FA}" destId="{B48AAD52-F256-44F4-AFC4-745DFB305979}" srcOrd="12" destOrd="0" presId="urn:microsoft.com/office/officeart/2005/8/layout/cycle6"/>
    <dgm:cxn modelId="{D8A00134-569A-4A2A-8FC6-CC59AD9895A8}" type="presParOf" srcId="{894CD1EA-0BF3-4CA5-997D-CA71608CD7FA}" destId="{1352C782-FBAA-49DE-A957-7C7334511C48}" srcOrd="13" destOrd="0" presId="urn:microsoft.com/office/officeart/2005/8/layout/cycle6"/>
    <dgm:cxn modelId="{FB7EF4A0-1DCC-4B71-84C7-59BEAD54B2A7}" type="presParOf" srcId="{894CD1EA-0BF3-4CA5-997D-CA71608CD7FA}" destId="{20C8A64D-6414-445F-BA3F-FF64181D329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3149F-D753-46F3-8B7D-F73394E73C5D}">
      <dsp:nvSpPr>
        <dsp:cNvPr id="0" name=""/>
        <dsp:cNvSpPr/>
      </dsp:nvSpPr>
      <dsp:spPr>
        <a:xfrm>
          <a:off x="2494218" y="2372"/>
          <a:ext cx="1951997" cy="1268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Государственный контроль (надзор) за деятельностью юридических лиц, ИП, физических лиц и редакций СМИ в сфере связи, массовых коммуникаций и персональных данных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2556156" y="64310"/>
        <a:ext cx="1828121" cy="1144922"/>
      </dsp:txXfrm>
    </dsp:sp>
    <dsp:sp modelId="{C52C4AA7-8215-4895-BC53-58AD3AA689FB}">
      <dsp:nvSpPr>
        <dsp:cNvPr id="0" name=""/>
        <dsp:cNvSpPr/>
      </dsp:nvSpPr>
      <dsp:spPr>
        <a:xfrm>
          <a:off x="933735" y="636771"/>
          <a:ext cx="5072963" cy="5072963"/>
        </a:xfrm>
        <a:custGeom>
          <a:avLst/>
          <a:gdLst/>
          <a:ahLst/>
          <a:cxnLst/>
          <a:rect l="0" t="0" r="0" b="0"/>
          <a:pathLst>
            <a:path>
              <a:moveTo>
                <a:pt x="3525909" y="200936"/>
              </a:moveTo>
              <a:arcTo wR="2536481" hR="2536481" stAng="17577564" swAng="19629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99D89-799B-4836-9435-A36E6A0A77CD}">
      <dsp:nvSpPr>
        <dsp:cNvPr id="0" name=""/>
        <dsp:cNvSpPr/>
      </dsp:nvSpPr>
      <dsp:spPr>
        <a:xfrm>
          <a:off x="4906556" y="1755038"/>
          <a:ext cx="1951997" cy="1268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Регистрация СМИ,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РЭС и ВЧУ</a:t>
          </a:r>
          <a:endParaRPr lang="ru-RU" sz="1200" kern="1200" dirty="0"/>
        </a:p>
      </dsp:txBody>
      <dsp:txXfrm>
        <a:off x="4968494" y="1816976"/>
        <a:ext cx="1828121" cy="1144922"/>
      </dsp:txXfrm>
    </dsp:sp>
    <dsp:sp modelId="{3B8E6877-5B99-43E7-B85C-B60C6F46DEFE}">
      <dsp:nvSpPr>
        <dsp:cNvPr id="0" name=""/>
        <dsp:cNvSpPr/>
      </dsp:nvSpPr>
      <dsp:spPr>
        <a:xfrm>
          <a:off x="933735" y="636771"/>
          <a:ext cx="5072963" cy="5072963"/>
        </a:xfrm>
        <a:custGeom>
          <a:avLst/>
          <a:gdLst/>
          <a:ahLst/>
          <a:cxnLst/>
          <a:rect l="0" t="0" r="0" b="0"/>
          <a:pathLst>
            <a:path>
              <a:moveTo>
                <a:pt x="5069464" y="2403286"/>
              </a:moveTo>
              <a:arcTo wR="2536481" hR="2536481" stAng="21419394" swAng="21974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53919-2E0D-4BC1-82A2-CC42353F152F}">
      <dsp:nvSpPr>
        <dsp:cNvPr id="0" name=""/>
        <dsp:cNvSpPr/>
      </dsp:nvSpPr>
      <dsp:spPr>
        <a:xfrm>
          <a:off x="3985125" y="4590911"/>
          <a:ext cx="1951997" cy="1268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Ведение реестра СМИ и реестра операторов, осуществляющих обработку персональных данных</a:t>
          </a:r>
          <a:endParaRPr lang="ru-RU" sz="1200" kern="1200" dirty="0"/>
        </a:p>
      </dsp:txBody>
      <dsp:txXfrm>
        <a:off x="4047063" y="4652849"/>
        <a:ext cx="1828121" cy="1144922"/>
      </dsp:txXfrm>
    </dsp:sp>
    <dsp:sp modelId="{888973C2-58AB-49F2-9621-F07D2F327D90}">
      <dsp:nvSpPr>
        <dsp:cNvPr id="0" name=""/>
        <dsp:cNvSpPr/>
      </dsp:nvSpPr>
      <dsp:spPr>
        <a:xfrm>
          <a:off x="933735" y="636771"/>
          <a:ext cx="5072963" cy="5072963"/>
        </a:xfrm>
        <a:custGeom>
          <a:avLst/>
          <a:gdLst/>
          <a:ahLst/>
          <a:cxnLst/>
          <a:rect l="0" t="0" r="0" b="0"/>
          <a:pathLst>
            <a:path>
              <a:moveTo>
                <a:pt x="3041301" y="5022220"/>
              </a:moveTo>
              <a:arcTo wR="2536481" hR="2536481" stAng="4711208" swAng="13775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FF785-1215-4149-A806-6991A2820F45}">
      <dsp:nvSpPr>
        <dsp:cNvPr id="0" name=""/>
        <dsp:cNvSpPr/>
      </dsp:nvSpPr>
      <dsp:spPr>
        <a:xfrm>
          <a:off x="1003312" y="4590911"/>
          <a:ext cx="1951997" cy="1268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Учет разрешений на применение франкировальных машин, судовые радиостанции, учет зарегистрированных РЭС и ВЧУ</a:t>
          </a:r>
          <a:endParaRPr lang="ru-RU" sz="1000" kern="1200" dirty="0"/>
        </a:p>
      </dsp:txBody>
      <dsp:txXfrm>
        <a:off x="1065250" y="4652849"/>
        <a:ext cx="1828121" cy="1144922"/>
      </dsp:txXfrm>
    </dsp:sp>
    <dsp:sp modelId="{1AD3FD85-21F4-41BE-A85C-AF475D3A7D65}">
      <dsp:nvSpPr>
        <dsp:cNvPr id="0" name=""/>
        <dsp:cNvSpPr/>
      </dsp:nvSpPr>
      <dsp:spPr>
        <a:xfrm>
          <a:off x="933735" y="636771"/>
          <a:ext cx="5072963" cy="5072963"/>
        </a:xfrm>
        <a:custGeom>
          <a:avLst/>
          <a:gdLst/>
          <a:ahLst/>
          <a:cxnLst/>
          <a:rect l="0" t="0" r="0" b="0"/>
          <a:pathLst>
            <a:path>
              <a:moveTo>
                <a:pt x="424117" y="3940638"/>
              </a:moveTo>
              <a:arcTo wR="2536481" hR="2536481" stAng="8783204" swAng="21974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AAD52-F256-44F4-AFC4-745DFB305979}">
      <dsp:nvSpPr>
        <dsp:cNvPr id="0" name=""/>
        <dsp:cNvSpPr/>
      </dsp:nvSpPr>
      <dsp:spPr>
        <a:xfrm>
          <a:off x="81881" y="1755038"/>
          <a:ext cx="1951997" cy="1268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Выдача разрешений на применение франкировальных машин и судовые радиостанции</a:t>
          </a:r>
          <a:endParaRPr lang="ru-RU" sz="1200" kern="1200" dirty="0"/>
        </a:p>
      </dsp:txBody>
      <dsp:txXfrm>
        <a:off x="143819" y="1816976"/>
        <a:ext cx="1828121" cy="1144922"/>
      </dsp:txXfrm>
    </dsp:sp>
    <dsp:sp modelId="{20C8A64D-6414-445F-BA3F-FF64181D3290}">
      <dsp:nvSpPr>
        <dsp:cNvPr id="0" name=""/>
        <dsp:cNvSpPr/>
      </dsp:nvSpPr>
      <dsp:spPr>
        <a:xfrm>
          <a:off x="933735" y="636771"/>
          <a:ext cx="5072963" cy="5072963"/>
        </a:xfrm>
        <a:custGeom>
          <a:avLst/>
          <a:gdLst/>
          <a:ahLst/>
          <a:cxnLst/>
          <a:rect l="0" t="0" r="0" b="0"/>
          <a:pathLst>
            <a:path>
              <a:moveTo>
                <a:pt x="441709" y="1106213"/>
              </a:moveTo>
              <a:arcTo wR="2536481" hR="2536481" stAng="12859469" swAng="19629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075" cy="339500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24" y="1"/>
            <a:ext cx="4301075" cy="339500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1F26620-9D72-495C-B1A8-1B8272AE9DB6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080"/>
            <a:ext cx="4301075" cy="33950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24" y="6457080"/>
            <a:ext cx="4301075" cy="33950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F226B6-C5FE-40C4-A6A0-9F38ED23E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5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4" cy="33988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4" cy="33988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7D42EDE2-A673-4F1B-807D-CF2F9B4FB45C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4" cy="33988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4" cy="33988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E8DF5D84-927F-41FA-8891-6F6AE64E2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834-C9D6-44E9-9C58-B1A6CF42B83B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6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EF2F-1CBC-4783-A110-A1D3EC5064DA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7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9F77-0342-4750-B626-46F04072A15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2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834-C9D6-44E9-9C58-B1A6CF42B8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2171-1C31-4B6F-A4FB-C47B61B7C2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5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A48-F91F-4C42-9D26-39113E2697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1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2EBC-EA87-4DE5-B3D7-F351E528BB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361-0C48-47B9-B066-A0AF63E060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5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97FD-9BB2-4978-A1F2-6259F798E5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64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5853-74C3-4BAF-9641-273A6547D5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08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01D-8F88-4A17-98B6-7843A2284D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3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2171-1C31-4B6F-A4FB-C47B61B7C239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29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8C3B-C620-494F-894A-BC2B1A0249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6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EF2F-1CBC-4783-A110-A1D3EC5064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82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9F77-0342-4750-B626-46F04072A1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0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A48-F91F-4C42-9D26-39113E269738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2EBC-EA87-4DE5-B3D7-F351E528BB58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361-0C48-47B9-B066-A0AF63E060B7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97FD-9BB2-4978-A1F2-6259F798E5A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4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5853-74C3-4BAF-9641-273A6547D545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01D-8F88-4A17-98B6-7843A2284DC0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8C3B-C620-494F-894A-BC2B1A024934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B950-D379-4EBB-A30F-7745B3DE0C5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B950-D379-4EBB-A30F-7745B3DE0C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50AE-F8B7-476F-9DA0-A26149E505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8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microsoft.com/office/2007/relationships/hdphoto" Target="../media/hdphoto2.wdp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6" y="217609"/>
            <a:ext cx="590131" cy="59013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572000" y="343398"/>
            <a:ext cx="3024336" cy="338554"/>
            <a:chOff x="3419872" y="5837202"/>
            <a:chExt cx="3024336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3419872" y="5837202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ФЕДЕРАЛЬНАЯ СЛУЖБА ПО НАДЗОРУ В СФЕРЕ СВЯЗИ, </a:t>
              </a:r>
            </a:p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ИНФОРМАЦИОННЫХ ТЕХНОЛОГИЙ И  МАССОВЫХ КОММУНИКАЦИЙ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465362" y="5852940"/>
              <a:ext cx="0" cy="29627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8" y="359136"/>
            <a:ext cx="3347864" cy="408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4365104"/>
            <a:ext cx="297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365104"/>
            <a:ext cx="289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24.rkn.gov.ru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0322" y="2700519"/>
            <a:ext cx="5598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Красноярск, ул. Новосибирская, 64 «А»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820" y="4937858"/>
            <a:ext cx="8007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Ссылка на материалы публичного обсуждения: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106" y="5461078"/>
            <a:ext cx="831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https://24.rkn.gov.ru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«Деятельность Управления»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«Анализ правоприменительной практики»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0322" y="3789040"/>
            <a:ext cx="292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Телефон приемной: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3789040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+7 (391) 234-71-61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821" y="961564"/>
            <a:ext cx="8187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Енисейское управление Федеральной службы по надзору в сфере связи, информационных технологий и массовых коммуникаций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6" y="217609"/>
            <a:ext cx="590131" cy="59013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572000" y="343398"/>
            <a:ext cx="3024336" cy="338554"/>
            <a:chOff x="3419872" y="5837202"/>
            <a:chExt cx="3024336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3419872" y="5837202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ФЕДЕРАЛЬНАЯ СЛУЖБА ПО НАДЗОРУ В СФЕРЕ СВЯЗИ, </a:t>
              </a:r>
            </a:p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ИНФОРМАЦИОННЫХ ТЕХНОЛОГИЙ И  МАССОВЫХ КОММУНИКАЦИЙ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465362" y="5852940"/>
              <a:ext cx="0" cy="29627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8" y="359136"/>
            <a:ext cx="3347864" cy="408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7550" y="6237312"/>
            <a:ext cx="194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Красноярск 2019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46" y="2348880"/>
            <a:ext cx="7992888" cy="2308324"/>
          </a:xfrm>
          <a:prstGeom prst="rect">
            <a:avLst/>
          </a:prstGeom>
          <a:noFill/>
          <a:ln>
            <a:noFill/>
          </a:ln>
          <a:effectLst>
            <a:outerShdw blurRad="50800" dist="50800" dir="21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Публичное обсуждение результатов правоприменительной практики Енисейского управления Роскомнадзора за 2018 год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97" y="4941168"/>
            <a:ext cx="7368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Бурдюкова Наталья Анатольевна,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3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291" y="1415517"/>
            <a:ext cx="7607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 smtClean="0">
                <a:solidFill>
                  <a:srgbClr val="2F5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создано в целях исполнения государственных </a:t>
            </a:r>
            <a:r>
              <a:rPr lang="ru-RU" sz="2000" dirty="0">
                <a:solidFill>
                  <a:srgbClr val="2F5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полномочий по контролю и надзору в сфере средств массовой информации, в том числе электронных, и массовых коммуникаций, информационных технологий и связи, функции по контролю и надзору за соответствием обработки персональных данных требованиям законодательства Российской Федерации в области персональных данных на подведомственной территории.</a:t>
            </a:r>
          </a:p>
          <a:p>
            <a:pPr algn="just"/>
            <a:endParaRPr lang="ru-RU" sz="2000" dirty="0">
              <a:solidFill>
                <a:srgbClr val="2F52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4211" y="5268981"/>
            <a:ext cx="4641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</a:rPr>
              <a:t>Приказ Роскомнадзора от 25.01.2016 </a:t>
            </a:r>
            <a:r>
              <a:rPr lang="ru-RU" sz="1400" dirty="0" smtClean="0">
                <a:solidFill>
                  <a:srgbClr val="002060"/>
                </a:solidFill>
              </a:rPr>
              <a:t>№42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"</a:t>
            </a:r>
            <a:r>
              <a:rPr lang="ru-RU" sz="1400" dirty="0">
                <a:solidFill>
                  <a:srgbClr val="002060"/>
                </a:solidFill>
              </a:rPr>
              <a:t>Об утверждении Положения о Енисейском управлении Федеральной службы по надзору в сфере связи, информационных технологий и массовых коммуникаций"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8" b="98125" l="2128" r="98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99" y="141333"/>
            <a:ext cx="1122875" cy="1274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208" y="3970062"/>
            <a:ext cx="760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0000" algn="just">
              <a:defRPr sz="2000">
                <a:solidFill>
                  <a:srgbClr val="2F5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Управление осуществляет свою деятельность на территории Красноярского края, Республики Тыва и Республики Хакасия.</a:t>
            </a:r>
          </a:p>
        </p:txBody>
      </p:sp>
      <p:pic>
        <p:nvPicPr>
          <p:cNvPr id="9" name="Picture 2" descr="C:\Users\orlova\Desktop\Dokumentooborot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5" y="4769095"/>
            <a:ext cx="1670123" cy="16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4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0675436"/>
              </p:ext>
            </p:extLst>
          </p:nvPr>
        </p:nvGraphicFramePr>
        <p:xfrm>
          <a:off x="972141" y="509263"/>
          <a:ext cx="6940435" cy="594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31840" y="2689542"/>
            <a:ext cx="262103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Полномочия 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Управления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orlova\Desktop\sd_rooki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18" b="91754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91" y="3861046"/>
            <a:ext cx="1252735" cy="7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5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8986" y="441564"/>
            <a:ext cx="6566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Статистика Контрольно-надзорных 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Мероприятий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orlova\Desktop\48807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000" l="10000" r="88667">
                        <a14:foregroundMark x1="81667" y1="58500" x2="77500" y2="34250"/>
                        <a14:foregroundMark x1="77500" y1="34250" x2="36833" y2="35000"/>
                        <a14:foregroundMark x1="36833" y1="35000" x2="43333" y2="21750"/>
                        <a14:foregroundMark x1="43333" y1="21750" x2="40500" y2="7750"/>
                        <a14:foregroundMark x1="40500" y1="7750" x2="37333" y2="3000"/>
                        <a14:foregroundMark x1="37333" y1="4500" x2="17333" y2="4500"/>
                        <a14:foregroundMark x1="17333" y1="4500" x2="19667" y2="29500"/>
                        <a14:foregroundMark x1="19667" y1="29500" x2="12667" y2="42000"/>
                        <a14:foregroundMark x1="12667" y1="41250" x2="20167" y2="65500"/>
                        <a14:foregroundMark x1="20167" y1="65500" x2="19167" y2="89000"/>
                        <a14:foregroundMark x1="19167" y1="89000" x2="23333" y2="92500"/>
                        <a14:foregroundMark x1="23333" y1="92500" x2="27167" y2="94000"/>
                        <a14:foregroundMark x1="27167" y1="94000" x2="79833" y2="89750"/>
                        <a14:foregroundMark x1="79833" y1="89750" x2="81333" y2="5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2100959" cy="14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79789853"/>
              </p:ext>
            </p:extLst>
          </p:nvPr>
        </p:nvGraphicFramePr>
        <p:xfrm>
          <a:off x="1123444" y="1487516"/>
          <a:ext cx="7913052" cy="496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270892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 переходом на риск-ориентированный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подход количество плановых проверок  за 3 года значительно снизилось (-43,59%).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6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8986" y="441564"/>
            <a:ext cx="6566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Статистика Контрольно-надзорных 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Мероприятий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29058837"/>
              </p:ext>
            </p:extLst>
          </p:nvPr>
        </p:nvGraphicFramePr>
        <p:xfrm>
          <a:off x="323528" y="1700807"/>
          <a:ext cx="8064896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98" name="Picture 2" descr="C:\Users\orlova\Desktop\no-translate-detected_1048-29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" b="89898" l="1917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14" y="918617"/>
            <a:ext cx="886123" cy="11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8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7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4012" y="620688"/>
            <a:ext cx="37959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Обращения граждан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798" y="1664259"/>
            <a:ext cx="506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 2018 год поступило 2899 обращений граждан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74041950"/>
              </p:ext>
            </p:extLst>
          </p:nvPr>
        </p:nvGraphicFramePr>
        <p:xfrm>
          <a:off x="251520" y="2033590"/>
          <a:ext cx="8640960" cy="441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8" name="Picture 4" descr="C:\Users\orlova\Desktop\s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35" y="434981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6" y="217609"/>
            <a:ext cx="590131" cy="59013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572000" y="343398"/>
            <a:ext cx="3024336" cy="338554"/>
            <a:chOff x="3419872" y="5837202"/>
            <a:chExt cx="3024336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3419872" y="5837202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</a:rPr>
                <a:t>ФЕДЕРАЛЬНАЯ СЛУЖБА ПО НАДЗОРУ В СФЕРЕ СВЯЗИ, </a:t>
              </a:r>
            </a:p>
            <a:p>
              <a:r>
                <a:rPr lang="ru-RU" sz="800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</a:rPr>
                <a:t>ИНФОРМАЦИОННЫХ ТЕХНОЛОГИЙ И  МАССОВЫХ КОММУНИКАЦИЙ</a:t>
              </a:r>
              <a:endParaRPr lang="ru-RU" sz="800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465362" y="5852940"/>
              <a:ext cx="0" cy="29627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8" y="359136"/>
            <a:ext cx="3347864" cy="408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4365104"/>
            <a:ext cx="297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365104"/>
            <a:ext cx="289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24.rkn.gov.ru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0322" y="2700519"/>
            <a:ext cx="5598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Красноярск, ул. Новосибирская, 64 «А» 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820" y="4937858"/>
            <a:ext cx="8007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Ссылка на материалы публичного обсуждения: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106" y="5461078"/>
            <a:ext cx="831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https://24.rkn.gov.ru</a:t>
            </a:r>
            <a:r>
              <a:rPr lang="en-US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«Деятельность Управления»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«Анализ правоприменительной практики»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0322" y="3789040"/>
            <a:ext cx="292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Телефон приемной: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3789040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z="18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+7 (391) 234-71-61</a:t>
            </a:r>
            <a:endParaRPr lang="ru-RU" sz="18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821" y="961564"/>
            <a:ext cx="8187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Енисейское управление Федеральной службы по надзору в сфере связи, информационных технологий и массовых коммуникаций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408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 ПК</dc:creator>
  <cp:lastModifiedBy>Prydnikova</cp:lastModifiedBy>
  <cp:revision>150</cp:revision>
  <cp:lastPrinted>2019-01-25T02:16:37Z</cp:lastPrinted>
  <dcterms:created xsi:type="dcterms:W3CDTF">2013-01-23T10:29:55Z</dcterms:created>
  <dcterms:modified xsi:type="dcterms:W3CDTF">2019-01-28T11:27:54Z</dcterms:modified>
</cp:coreProperties>
</file>