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9" r:id="rId1"/>
  </p:sldMasterIdLst>
  <p:notesMasterIdLst>
    <p:notesMasterId r:id="rId42"/>
  </p:notesMasterIdLst>
  <p:sldIdLst>
    <p:sldId id="256" r:id="rId2"/>
    <p:sldId id="298" r:id="rId3"/>
    <p:sldId id="299" r:id="rId4"/>
    <p:sldId id="300" r:id="rId5"/>
    <p:sldId id="303" r:id="rId6"/>
    <p:sldId id="305" r:id="rId7"/>
    <p:sldId id="306" r:id="rId8"/>
    <p:sldId id="307" r:id="rId9"/>
    <p:sldId id="308" r:id="rId10"/>
    <p:sldId id="309" r:id="rId11"/>
    <p:sldId id="302" r:id="rId12"/>
    <p:sldId id="310" r:id="rId13"/>
    <p:sldId id="312" r:id="rId14"/>
    <p:sldId id="313" r:id="rId15"/>
    <p:sldId id="314" r:id="rId16"/>
    <p:sldId id="315" r:id="rId17"/>
    <p:sldId id="316" r:id="rId18"/>
    <p:sldId id="342" r:id="rId19"/>
    <p:sldId id="343" r:id="rId20"/>
    <p:sldId id="329" r:id="rId21"/>
    <p:sldId id="317" r:id="rId22"/>
    <p:sldId id="341" r:id="rId23"/>
    <p:sldId id="344" r:id="rId24"/>
    <p:sldId id="348" r:id="rId25"/>
    <p:sldId id="345" r:id="rId26"/>
    <p:sldId id="346" r:id="rId27"/>
    <p:sldId id="347" r:id="rId28"/>
    <p:sldId id="322" r:id="rId29"/>
    <p:sldId id="323" r:id="rId30"/>
    <p:sldId id="324" r:id="rId31"/>
    <p:sldId id="325" r:id="rId32"/>
    <p:sldId id="340" r:id="rId33"/>
    <p:sldId id="328" r:id="rId34"/>
    <p:sldId id="327" r:id="rId35"/>
    <p:sldId id="330" r:id="rId36"/>
    <p:sldId id="331" r:id="rId37"/>
    <p:sldId id="332" r:id="rId38"/>
    <p:sldId id="333" r:id="rId39"/>
    <p:sldId id="334" r:id="rId40"/>
    <p:sldId id="260" r:id="rId41"/>
  </p:sldIdLst>
  <p:sldSz cx="9906000" cy="6858000" type="A4"/>
  <p:notesSz cx="6797675" cy="9926638"/>
  <p:embeddedFontLst>
    <p:embeddedFont>
      <p:font typeface="DIN Pro Cond Black" charset="-52"/>
      <p:bold r:id="rId43"/>
      <p:boldItalic r:id="rId44"/>
    </p:embeddedFont>
    <p:embeddedFont>
      <p:font typeface="Microsoft YaHei" pitchFamily="34" charset="-122"/>
      <p:regular r:id="rId45"/>
      <p:bold r:id="rId46"/>
    </p:embeddedFont>
    <p:embeddedFont>
      <p:font typeface="DIN Pro Black" charset="0"/>
      <p:bold r:id="rId47"/>
      <p:boldItalic r:id="rId48"/>
    </p:embeddedFont>
    <p:embeddedFont>
      <p:font typeface="Segoe UI" pitchFamily="34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DIN Pro Cond Medium" charset="-52"/>
      <p:regular r:id="rId57"/>
      <p: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0" autoAdjust="0"/>
    <p:restoredTop sz="94629" autoAdjust="0"/>
  </p:normalViewPr>
  <p:slideViewPr>
    <p:cSldViewPr snapToGrid="0">
      <p:cViewPr>
        <p:scale>
          <a:sx n="118" d="100"/>
          <a:sy n="118" d="100"/>
        </p:scale>
        <p:origin x="-1254" y="-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Распространение нецензурной брани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1 кв. 2023 года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Упоминание экстремистской или террористической организации без пометки о запрете деятельности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1 кв. 2023 года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</c:v>
                </c:pt>
                <c:pt idx="1">
                  <c:v>11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Распространение материалов о местах приобретения наркотических средств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1 кв. 2023 года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Распространение информации об иностранных агентах без указания на их статус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1 кв. 2023 года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Распространение информации о пострадавшем несовершеннолетнем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1 кв. 2023 года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492736"/>
        <c:axId val="46886272"/>
      </c:barChart>
      <c:catAx>
        <c:axId val="45492736"/>
        <c:scaling>
          <c:orientation val="minMax"/>
        </c:scaling>
        <c:delete val="0"/>
        <c:axPos val="b"/>
        <c:majorTickMark val="out"/>
        <c:minorTickMark val="none"/>
        <c:tickLblPos val="nextTo"/>
        <c:crossAx val="46886272"/>
        <c:crosses val="autoZero"/>
        <c:auto val="1"/>
        <c:lblAlgn val="ctr"/>
        <c:lblOffset val="100"/>
        <c:noMultiLvlLbl val="0"/>
      </c:catAx>
      <c:valAx>
        <c:axId val="46886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4927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6510094974775763"/>
          <c:y val="3.3932946450962219E-3"/>
          <c:w val="0.34899050252242375"/>
          <c:h val="0.957789536717547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8A029-7F56-4094-B458-AA9BF70EDDE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E1CE1ED-666E-49C3-810A-2406E2DC01CD}">
      <dgm:prSet phldrT="[Текст]"/>
      <dgm:spPr/>
      <dgm:t>
        <a:bodyPr/>
        <a:lstStyle/>
        <a:p>
          <a:r>
            <a:rPr lang="ru-RU" b="1" dirty="0"/>
            <a:t>Демонстрирующая</a:t>
          </a:r>
          <a:r>
            <a:rPr lang="ru-RU" dirty="0"/>
            <a:t> нетрадиционные сексуальные отношения и (или) предпочтения</a:t>
          </a:r>
        </a:p>
      </dgm:t>
    </dgm:pt>
    <dgm:pt modelId="{3FB1DD08-044C-450A-A898-31C1A60503B8}" type="parTrans" cxnId="{0B4340D6-D1A8-49F5-A60A-135981444830}">
      <dgm:prSet/>
      <dgm:spPr/>
      <dgm:t>
        <a:bodyPr/>
        <a:lstStyle/>
        <a:p>
          <a:endParaRPr lang="ru-RU"/>
        </a:p>
      </dgm:t>
    </dgm:pt>
    <dgm:pt modelId="{E3A60B9D-8BAD-4EDC-ADC9-71DBFD791AE0}" type="sibTrans" cxnId="{0B4340D6-D1A8-49F5-A60A-135981444830}">
      <dgm:prSet/>
      <dgm:spPr/>
      <dgm:t>
        <a:bodyPr/>
        <a:lstStyle/>
        <a:p>
          <a:endParaRPr lang="ru-RU"/>
        </a:p>
      </dgm:t>
    </dgm:pt>
    <dgm:pt modelId="{16136710-F3C4-41D4-B240-EFD18AB17EAD}" type="pres">
      <dgm:prSet presAssocID="{1508A029-7F56-4094-B458-AA9BF70EDD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C2FA35C-3FFC-467E-AAFE-E23B992843B5}" type="pres">
      <dgm:prSet presAssocID="{1508A029-7F56-4094-B458-AA9BF70EDDEB}" presName="Name1" presStyleCnt="0"/>
      <dgm:spPr/>
    </dgm:pt>
    <dgm:pt modelId="{7563052B-1B4E-461B-8C49-45944D7A77D5}" type="pres">
      <dgm:prSet presAssocID="{1508A029-7F56-4094-B458-AA9BF70EDDEB}" presName="cycle" presStyleCnt="0"/>
      <dgm:spPr/>
    </dgm:pt>
    <dgm:pt modelId="{973FA511-91C8-4301-9EBF-910C2287604F}" type="pres">
      <dgm:prSet presAssocID="{1508A029-7F56-4094-B458-AA9BF70EDDEB}" presName="srcNode" presStyleLbl="node1" presStyleIdx="0" presStyleCnt="1"/>
      <dgm:spPr/>
    </dgm:pt>
    <dgm:pt modelId="{452BBFE0-79E7-47BE-84BD-1DE37AEBBFEB}" type="pres">
      <dgm:prSet presAssocID="{1508A029-7F56-4094-B458-AA9BF70EDDEB}" presName="conn" presStyleLbl="parChTrans1D2" presStyleIdx="0" presStyleCnt="1"/>
      <dgm:spPr/>
      <dgm:t>
        <a:bodyPr/>
        <a:lstStyle/>
        <a:p>
          <a:endParaRPr lang="ru-RU"/>
        </a:p>
      </dgm:t>
    </dgm:pt>
    <dgm:pt modelId="{B8D0E172-94C9-4764-B67B-9F4520635AAE}" type="pres">
      <dgm:prSet presAssocID="{1508A029-7F56-4094-B458-AA9BF70EDDEB}" presName="extraNode" presStyleLbl="node1" presStyleIdx="0" presStyleCnt="1"/>
      <dgm:spPr/>
    </dgm:pt>
    <dgm:pt modelId="{2C3C5221-E948-49AF-870C-50BE8095D08A}" type="pres">
      <dgm:prSet presAssocID="{1508A029-7F56-4094-B458-AA9BF70EDDEB}" presName="dstNode" presStyleLbl="node1" presStyleIdx="0" presStyleCnt="1"/>
      <dgm:spPr/>
    </dgm:pt>
    <dgm:pt modelId="{B8F0187F-44FC-455E-B505-056061714A0B}" type="pres">
      <dgm:prSet presAssocID="{FE1CE1ED-666E-49C3-810A-2406E2DC01CD}" presName="text_1" presStyleLbl="node1" presStyleIdx="0" presStyleCnt="1" custLinFactNeighborX="2598" custLinFactNeighborY="13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5E886-C296-4E0D-99DF-AD2743D56B45}" type="pres">
      <dgm:prSet presAssocID="{FE1CE1ED-666E-49C3-810A-2406E2DC01CD}" presName="accent_1" presStyleCnt="0"/>
      <dgm:spPr/>
    </dgm:pt>
    <dgm:pt modelId="{16D6923A-01F5-4E8F-B590-35AF13A3A00F}" type="pres">
      <dgm:prSet presAssocID="{FE1CE1ED-666E-49C3-810A-2406E2DC01CD}" presName="accentRepeatNode" presStyleLbl="solidFgAcc1" presStyleIdx="0" presStyleCnt="1" custFlipHor="1" custScaleX="77140" custScaleY="77684" custLinFactNeighborX="-4969" custLinFactNeighborY="1040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7F358309-3DEB-44EC-A4B3-373011B9CEFF}" type="presOf" srcId="{E3A60B9D-8BAD-4EDC-ADC9-71DBFD791AE0}" destId="{452BBFE0-79E7-47BE-84BD-1DE37AEBBFEB}" srcOrd="0" destOrd="0" presId="urn:microsoft.com/office/officeart/2008/layout/VerticalCurvedList"/>
    <dgm:cxn modelId="{4F742620-1A2C-4854-B572-967F72A7F130}" type="presOf" srcId="{FE1CE1ED-666E-49C3-810A-2406E2DC01CD}" destId="{B8F0187F-44FC-455E-B505-056061714A0B}" srcOrd="0" destOrd="0" presId="urn:microsoft.com/office/officeart/2008/layout/VerticalCurvedList"/>
    <dgm:cxn modelId="{0B4340D6-D1A8-49F5-A60A-135981444830}" srcId="{1508A029-7F56-4094-B458-AA9BF70EDDEB}" destId="{FE1CE1ED-666E-49C3-810A-2406E2DC01CD}" srcOrd="0" destOrd="0" parTransId="{3FB1DD08-044C-450A-A898-31C1A60503B8}" sibTransId="{E3A60B9D-8BAD-4EDC-ADC9-71DBFD791AE0}"/>
    <dgm:cxn modelId="{7D1727F4-FD79-4773-AE4F-EED0A999A3B7}" type="presOf" srcId="{1508A029-7F56-4094-B458-AA9BF70EDDEB}" destId="{16136710-F3C4-41D4-B240-EFD18AB17EAD}" srcOrd="0" destOrd="0" presId="urn:microsoft.com/office/officeart/2008/layout/VerticalCurvedList"/>
    <dgm:cxn modelId="{F86AB6DD-9B92-47A0-9336-AA7E58D59455}" type="presParOf" srcId="{16136710-F3C4-41D4-B240-EFD18AB17EAD}" destId="{7C2FA35C-3FFC-467E-AAFE-E23B992843B5}" srcOrd="0" destOrd="0" presId="urn:microsoft.com/office/officeart/2008/layout/VerticalCurvedList"/>
    <dgm:cxn modelId="{87C28C18-A805-43F9-8079-2066F36899E6}" type="presParOf" srcId="{7C2FA35C-3FFC-467E-AAFE-E23B992843B5}" destId="{7563052B-1B4E-461B-8C49-45944D7A77D5}" srcOrd="0" destOrd="0" presId="urn:microsoft.com/office/officeart/2008/layout/VerticalCurvedList"/>
    <dgm:cxn modelId="{4919DC8A-5A8E-4917-930C-947A1ED6CC26}" type="presParOf" srcId="{7563052B-1B4E-461B-8C49-45944D7A77D5}" destId="{973FA511-91C8-4301-9EBF-910C2287604F}" srcOrd="0" destOrd="0" presId="urn:microsoft.com/office/officeart/2008/layout/VerticalCurvedList"/>
    <dgm:cxn modelId="{F78098DD-4DD8-48BA-9D16-619C7583B624}" type="presParOf" srcId="{7563052B-1B4E-461B-8C49-45944D7A77D5}" destId="{452BBFE0-79E7-47BE-84BD-1DE37AEBBFEB}" srcOrd="1" destOrd="0" presId="urn:microsoft.com/office/officeart/2008/layout/VerticalCurvedList"/>
    <dgm:cxn modelId="{47C0BD52-9CDE-4C4F-A6F7-A53181053B42}" type="presParOf" srcId="{7563052B-1B4E-461B-8C49-45944D7A77D5}" destId="{B8D0E172-94C9-4764-B67B-9F4520635AAE}" srcOrd="2" destOrd="0" presId="urn:microsoft.com/office/officeart/2008/layout/VerticalCurvedList"/>
    <dgm:cxn modelId="{D73A76BD-C0AD-41B8-860D-C69EB2A49359}" type="presParOf" srcId="{7563052B-1B4E-461B-8C49-45944D7A77D5}" destId="{2C3C5221-E948-49AF-870C-50BE8095D08A}" srcOrd="3" destOrd="0" presId="urn:microsoft.com/office/officeart/2008/layout/VerticalCurvedList"/>
    <dgm:cxn modelId="{333E414F-C2DB-4B8B-9B97-F267EBE05E78}" type="presParOf" srcId="{7C2FA35C-3FFC-467E-AAFE-E23B992843B5}" destId="{B8F0187F-44FC-455E-B505-056061714A0B}" srcOrd="1" destOrd="0" presId="urn:microsoft.com/office/officeart/2008/layout/VerticalCurvedList"/>
    <dgm:cxn modelId="{A4759F9B-8537-428C-84D1-4B7497BFD2E4}" type="presParOf" srcId="{7C2FA35C-3FFC-467E-AAFE-E23B992843B5}" destId="{5605E886-C296-4E0D-99DF-AD2743D56B45}" srcOrd="2" destOrd="0" presId="urn:microsoft.com/office/officeart/2008/layout/VerticalCurvedList"/>
    <dgm:cxn modelId="{B4FA054F-E88E-4A1D-86C6-ECBAD7078F07}" type="presParOf" srcId="{5605E886-C296-4E0D-99DF-AD2743D56B45}" destId="{16D6923A-01F5-4E8F-B590-35AF13A3A0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8297EE-2416-464F-9FB9-B184DF4C493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59F3C5-2590-49A8-9A9A-0D74D6B83580}">
      <dgm:prSet phldrT="[Текст]"/>
      <dgm:spPr/>
      <dgm:t>
        <a:bodyPr/>
        <a:lstStyle/>
        <a:p>
          <a:r>
            <a:rPr lang="ru-RU" dirty="0"/>
            <a:t>МВД</a:t>
          </a:r>
        </a:p>
      </dgm:t>
    </dgm:pt>
    <dgm:pt modelId="{A5FED7D6-81E6-4426-AAE8-CFCC61B5BDD7}" type="parTrans" cxnId="{CB1CD84D-094D-41E5-BC6C-9FEDAC1852D0}">
      <dgm:prSet/>
      <dgm:spPr/>
      <dgm:t>
        <a:bodyPr/>
        <a:lstStyle/>
        <a:p>
          <a:endParaRPr lang="ru-RU"/>
        </a:p>
      </dgm:t>
    </dgm:pt>
    <dgm:pt modelId="{7567CF04-EA5D-4F3D-8953-C2D3A42BCCC3}" type="sibTrans" cxnId="{CB1CD84D-094D-41E5-BC6C-9FEDAC1852D0}">
      <dgm:prSet/>
      <dgm:spPr/>
      <dgm:t>
        <a:bodyPr/>
        <a:lstStyle/>
        <a:p>
          <a:endParaRPr lang="ru-RU"/>
        </a:p>
      </dgm:t>
    </dgm:pt>
    <dgm:pt modelId="{FE5A9082-7420-478B-A7BB-5CD086096A59}">
      <dgm:prSet phldrT="[Текст]" custT="1"/>
      <dgm:spPr/>
      <dgm:t>
        <a:bodyPr/>
        <a:lstStyle/>
        <a:p>
          <a:r>
            <a:rPr lang="ru-RU" sz="1800" dirty="0"/>
            <a:t>информация о способах, методах разработки, изготовления и использования, местах приобретения и о способах и местах культивирования наркотических веществ</a:t>
          </a:r>
        </a:p>
      </dgm:t>
    </dgm:pt>
    <dgm:pt modelId="{F8187E1E-F138-41E3-9D33-4C126D713098}" type="parTrans" cxnId="{8B8DBE7D-6BDC-49EA-BC58-00D1533BD4D8}">
      <dgm:prSet/>
      <dgm:spPr/>
      <dgm:t>
        <a:bodyPr/>
        <a:lstStyle/>
        <a:p>
          <a:endParaRPr lang="ru-RU"/>
        </a:p>
      </dgm:t>
    </dgm:pt>
    <dgm:pt modelId="{0F3D3F0B-396A-454F-BD9E-DAFD38536B1B}" type="sibTrans" cxnId="{8B8DBE7D-6BDC-49EA-BC58-00D1533BD4D8}">
      <dgm:prSet/>
      <dgm:spPr/>
      <dgm:t>
        <a:bodyPr/>
        <a:lstStyle/>
        <a:p>
          <a:endParaRPr lang="ru-RU"/>
        </a:p>
      </dgm:t>
    </dgm:pt>
    <dgm:pt modelId="{D49DFF32-0A32-4468-89AF-12D6BD293C31}">
      <dgm:prSet phldrT="[Текст]"/>
      <dgm:spPr/>
      <dgm:t>
        <a:bodyPr/>
        <a:lstStyle/>
        <a:p>
          <a:r>
            <a:rPr lang="ru-RU" smtClean="0"/>
            <a:t>Роспотребнадзор</a:t>
          </a:r>
          <a:endParaRPr lang="ru-RU" dirty="0"/>
        </a:p>
      </dgm:t>
    </dgm:pt>
    <dgm:pt modelId="{9358E93C-A958-4BD7-96B2-A9848F4D4CFB}" type="parTrans" cxnId="{99EEADC3-FA16-4BDA-A42A-B5BDF2AA8D7F}">
      <dgm:prSet/>
      <dgm:spPr/>
      <dgm:t>
        <a:bodyPr/>
        <a:lstStyle/>
        <a:p>
          <a:endParaRPr lang="ru-RU"/>
        </a:p>
      </dgm:t>
    </dgm:pt>
    <dgm:pt modelId="{C4C6E75B-D3FA-49B0-8FE8-58DC54034377}" type="sibTrans" cxnId="{99EEADC3-FA16-4BDA-A42A-B5BDF2AA8D7F}">
      <dgm:prSet/>
      <dgm:spPr/>
      <dgm:t>
        <a:bodyPr/>
        <a:lstStyle/>
        <a:p>
          <a:endParaRPr lang="ru-RU"/>
        </a:p>
      </dgm:t>
    </dgm:pt>
    <dgm:pt modelId="{3AE135A5-FF5A-4E09-9177-A7EF4B6D1E4E}">
      <dgm:prSet phldrT="[Текст]"/>
      <dgm:spPr/>
      <dgm:t>
        <a:bodyPr/>
        <a:lstStyle/>
        <a:p>
          <a:r>
            <a:rPr lang="ru-RU" dirty="0"/>
            <a:t>информация о способах совершения самоубийства, а также призывов к совершению самоубийства</a:t>
          </a:r>
        </a:p>
      </dgm:t>
    </dgm:pt>
    <dgm:pt modelId="{B4DB7CB9-E693-4F14-A29A-CDDEA01B62A4}" type="parTrans" cxnId="{42BF233D-8928-4677-BAB3-FB87899DC88F}">
      <dgm:prSet/>
      <dgm:spPr/>
      <dgm:t>
        <a:bodyPr/>
        <a:lstStyle/>
        <a:p>
          <a:endParaRPr lang="ru-RU"/>
        </a:p>
      </dgm:t>
    </dgm:pt>
    <dgm:pt modelId="{C897C899-8E4A-4F2A-A1B2-21302480143B}" type="sibTrans" cxnId="{42BF233D-8928-4677-BAB3-FB87899DC88F}">
      <dgm:prSet/>
      <dgm:spPr/>
      <dgm:t>
        <a:bodyPr/>
        <a:lstStyle/>
        <a:p>
          <a:endParaRPr lang="ru-RU"/>
        </a:p>
      </dgm:t>
    </dgm:pt>
    <dgm:pt modelId="{BA818B2B-3E08-44EC-9D8C-5C64E924AA62}">
      <dgm:prSet phldrT="[Текст]"/>
      <dgm:spPr/>
      <dgm:t>
        <a:bodyPr/>
        <a:lstStyle/>
        <a:p>
          <a:r>
            <a:rPr lang="ru-RU" dirty="0"/>
            <a:t>Росздравнадзор</a:t>
          </a:r>
        </a:p>
      </dgm:t>
    </dgm:pt>
    <dgm:pt modelId="{BFDCA6A1-44AF-4709-9E02-293B69482CCE}" type="parTrans" cxnId="{E8607AA7-D088-4A3F-BADB-3F4E7D505E50}">
      <dgm:prSet/>
      <dgm:spPr/>
      <dgm:t>
        <a:bodyPr/>
        <a:lstStyle/>
        <a:p>
          <a:endParaRPr lang="ru-RU"/>
        </a:p>
      </dgm:t>
    </dgm:pt>
    <dgm:pt modelId="{C51FD269-AEE6-4A5C-BBBC-9615CF3D3430}" type="sibTrans" cxnId="{E8607AA7-D088-4A3F-BADB-3F4E7D505E50}">
      <dgm:prSet/>
      <dgm:spPr/>
      <dgm:t>
        <a:bodyPr/>
        <a:lstStyle/>
        <a:p>
          <a:endParaRPr lang="ru-RU"/>
        </a:p>
      </dgm:t>
    </dgm:pt>
    <dgm:pt modelId="{1A849C51-6E38-4593-9326-F39FED2F5FF1}">
      <dgm:prSet phldrT="[Текст]"/>
      <dgm:spPr/>
      <dgm:t>
        <a:bodyPr/>
        <a:lstStyle/>
        <a:p>
          <a:r>
            <a:rPr lang="ru-RU" dirty="0"/>
            <a:t>Предложение о розничной торговле лекарственными препаратами, розничная торговля которыми ограничена / лица без лицензии</a:t>
          </a:r>
        </a:p>
      </dgm:t>
    </dgm:pt>
    <dgm:pt modelId="{0AC95CB5-D357-45AF-83A9-62C2BCB95A27}" type="parTrans" cxnId="{A3A105CA-998E-42A7-8DA8-565B56D2C141}">
      <dgm:prSet/>
      <dgm:spPr/>
      <dgm:t>
        <a:bodyPr/>
        <a:lstStyle/>
        <a:p>
          <a:endParaRPr lang="ru-RU"/>
        </a:p>
      </dgm:t>
    </dgm:pt>
    <dgm:pt modelId="{BF036E99-ADBF-40F8-8529-9CD774D15563}" type="sibTrans" cxnId="{A3A105CA-998E-42A7-8DA8-565B56D2C141}">
      <dgm:prSet/>
      <dgm:spPr/>
      <dgm:t>
        <a:bodyPr/>
        <a:lstStyle/>
        <a:p>
          <a:endParaRPr lang="ru-RU"/>
        </a:p>
      </dgm:t>
    </dgm:pt>
    <dgm:pt modelId="{3D736539-1529-435A-81E9-EDF68C656440}" type="pres">
      <dgm:prSet presAssocID="{ED8297EE-2416-464F-9FB9-B184DF4C49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CC4D48-7EA5-477B-81F6-DE30CF2D4569}" type="pres">
      <dgm:prSet presAssocID="{C659F3C5-2590-49A8-9A9A-0D74D6B83580}" presName="root" presStyleCnt="0"/>
      <dgm:spPr/>
      <dgm:t>
        <a:bodyPr/>
        <a:lstStyle/>
        <a:p>
          <a:endParaRPr lang="ru-RU"/>
        </a:p>
      </dgm:t>
    </dgm:pt>
    <dgm:pt modelId="{16D9B8CA-250E-41A1-8AA6-6B658883EF2E}" type="pres">
      <dgm:prSet presAssocID="{C659F3C5-2590-49A8-9A9A-0D74D6B83580}" presName="rootComposite" presStyleCnt="0"/>
      <dgm:spPr/>
      <dgm:t>
        <a:bodyPr/>
        <a:lstStyle/>
        <a:p>
          <a:endParaRPr lang="ru-RU"/>
        </a:p>
      </dgm:t>
    </dgm:pt>
    <dgm:pt modelId="{5271D111-E766-42F7-8628-D9B4EE4825FB}" type="pres">
      <dgm:prSet presAssocID="{C659F3C5-2590-49A8-9A9A-0D74D6B83580}" presName="rootText" presStyleLbl="node1" presStyleIdx="0" presStyleCnt="3" custScaleX="109673" custScaleY="95508" custLinFactNeighborX="5034" custLinFactNeighborY="577"/>
      <dgm:spPr/>
      <dgm:t>
        <a:bodyPr/>
        <a:lstStyle/>
        <a:p>
          <a:endParaRPr lang="ru-RU"/>
        </a:p>
      </dgm:t>
    </dgm:pt>
    <dgm:pt modelId="{9BBE773D-44D0-43DC-BDF3-92BA42F806AB}" type="pres">
      <dgm:prSet presAssocID="{C659F3C5-2590-49A8-9A9A-0D74D6B83580}" presName="rootConnector" presStyleLbl="node1" presStyleIdx="0" presStyleCnt="3"/>
      <dgm:spPr/>
      <dgm:t>
        <a:bodyPr/>
        <a:lstStyle/>
        <a:p>
          <a:endParaRPr lang="ru-RU"/>
        </a:p>
      </dgm:t>
    </dgm:pt>
    <dgm:pt modelId="{BECBBE25-F002-4078-AE57-443334004BF9}" type="pres">
      <dgm:prSet presAssocID="{C659F3C5-2590-49A8-9A9A-0D74D6B83580}" presName="childShape" presStyleCnt="0"/>
      <dgm:spPr/>
      <dgm:t>
        <a:bodyPr/>
        <a:lstStyle/>
        <a:p>
          <a:endParaRPr lang="ru-RU"/>
        </a:p>
      </dgm:t>
    </dgm:pt>
    <dgm:pt modelId="{639A9059-E446-4E4B-98F2-8C10B55252EA}" type="pres">
      <dgm:prSet presAssocID="{F8187E1E-F138-41E3-9D33-4C126D713098}" presName="Name13" presStyleLbl="parChTrans1D2" presStyleIdx="0" presStyleCnt="3"/>
      <dgm:spPr/>
      <dgm:t>
        <a:bodyPr/>
        <a:lstStyle/>
        <a:p>
          <a:endParaRPr lang="ru-RU"/>
        </a:p>
      </dgm:t>
    </dgm:pt>
    <dgm:pt modelId="{CCCEC7F2-5215-4756-B621-F8079FF89AD4}" type="pres">
      <dgm:prSet presAssocID="{FE5A9082-7420-478B-A7BB-5CD086096A59}" presName="childText" presStyleLbl="bgAcc1" presStyleIdx="0" presStyleCnt="3" custScaleX="139325" custScaleY="110536" custLinFactNeighborX="3744" custLinFactNeighborY="22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108E5-ADFD-4A84-8B65-A97DC2DDB32E}" type="pres">
      <dgm:prSet presAssocID="{D49DFF32-0A32-4468-89AF-12D6BD293C31}" presName="root" presStyleCnt="0"/>
      <dgm:spPr/>
      <dgm:t>
        <a:bodyPr/>
        <a:lstStyle/>
        <a:p>
          <a:endParaRPr lang="ru-RU"/>
        </a:p>
      </dgm:t>
    </dgm:pt>
    <dgm:pt modelId="{6D4D04D2-4EA4-4853-A7E6-4218297BB61B}" type="pres">
      <dgm:prSet presAssocID="{D49DFF32-0A32-4468-89AF-12D6BD293C31}" presName="rootComposite" presStyleCnt="0"/>
      <dgm:spPr/>
      <dgm:t>
        <a:bodyPr/>
        <a:lstStyle/>
        <a:p>
          <a:endParaRPr lang="ru-RU"/>
        </a:p>
      </dgm:t>
    </dgm:pt>
    <dgm:pt modelId="{1F2CBBAE-8DE4-4098-A968-150C26AC17A0}" type="pres">
      <dgm:prSet presAssocID="{D49DFF32-0A32-4468-89AF-12D6BD293C31}" presName="rootText" presStyleLbl="node1" presStyleIdx="1" presStyleCnt="3" custScaleX="98073" custScaleY="97411" custLinFactNeighborX="-1444" custLinFactNeighborY="-6641"/>
      <dgm:spPr/>
      <dgm:t>
        <a:bodyPr/>
        <a:lstStyle/>
        <a:p>
          <a:endParaRPr lang="ru-RU"/>
        </a:p>
      </dgm:t>
    </dgm:pt>
    <dgm:pt modelId="{DC1E8541-96A1-4BA4-9824-C9E3DDDC4F4F}" type="pres">
      <dgm:prSet presAssocID="{D49DFF32-0A32-4468-89AF-12D6BD293C31}" presName="rootConnector" presStyleLbl="node1" presStyleIdx="1" presStyleCnt="3"/>
      <dgm:spPr/>
      <dgm:t>
        <a:bodyPr/>
        <a:lstStyle/>
        <a:p>
          <a:endParaRPr lang="ru-RU"/>
        </a:p>
      </dgm:t>
    </dgm:pt>
    <dgm:pt modelId="{935D0DBA-A210-43BB-802F-12DA2C8D27AD}" type="pres">
      <dgm:prSet presAssocID="{D49DFF32-0A32-4468-89AF-12D6BD293C31}" presName="childShape" presStyleCnt="0"/>
      <dgm:spPr/>
      <dgm:t>
        <a:bodyPr/>
        <a:lstStyle/>
        <a:p>
          <a:endParaRPr lang="ru-RU"/>
        </a:p>
      </dgm:t>
    </dgm:pt>
    <dgm:pt modelId="{5189ADC4-A66A-4BE8-8145-9824F3763C2F}" type="pres">
      <dgm:prSet presAssocID="{B4DB7CB9-E693-4F14-A29A-CDDEA01B62A4}" presName="Name13" presStyleLbl="parChTrans1D2" presStyleIdx="1" presStyleCnt="3"/>
      <dgm:spPr/>
      <dgm:t>
        <a:bodyPr/>
        <a:lstStyle/>
        <a:p>
          <a:endParaRPr lang="ru-RU"/>
        </a:p>
      </dgm:t>
    </dgm:pt>
    <dgm:pt modelId="{01F2431C-F499-45E8-A2BA-C823F599EFCF}" type="pres">
      <dgm:prSet presAssocID="{3AE135A5-FF5A-4E09-9177-A7EF4B6D1E4E}" presName="childText" presStyleLbl="bgAcc1" presStyleIdx="1" presStyleCnt="3" custScaleX="114225" custScaleY="111348" custLinFactNeighborX="-5307" custLinFactNeighborY="21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191B6-883E-4F13-A8B1-922B78E29431}" type="pres">
      <dgm:prSet presAssocID="{BA818B2B-3E08-44EC-9D8C-5C64E924AA62}" presName="root" presStyleCnt="0"/>
      <dgm:spPr/>
      <dgm:t>
        <a:bodyPr/>
        <a:lstStyle/>
        <a:p>
          <a:endParaRPr lang="ru-RU"/>
        </a:p>
      </dgm:t>
    </dgm:pt>
    <dgm:pt modelId="{1F316DD3-784C-4B96-BF52-B7995075C4E0}" type="pres">
      <dgm:prSet presAssocID="{BA818B2B-3E08-44EC-9D8C-5C64E924AA62}" presName="rootComposite" presStyleCnt="0"/>
      <dgm:spPr/>
      <dgm:t>
        <a:bodyPr/>
        <a:lstStyle/>
        <a:p>
          <a:endParaRPr lang="ru-RU"/>
        </a:p>
      </dgm:t>
    </dgm:pt>
    <dgm:pt modelId="{3E6C768D-8708-421B-9B44-ACB081EC8A07}" type="pres">
      <dgm:prSet presAssocID="{BA818B2B-3E08-44EC-9D8C-5C64E924AA62}" presName="rootText" presStyleLbl="node1" presStyleIdx="2" presStyleCnt="3" custScaleX="95018" custScaleY="102527" custLinFactNeighborX="-4352" custLinFactNeighborY="-4564"/>
      <dgm:spPr/>
      <dgm:t>
        <a:bodyPr/>
        <a:lstStyle/>
        <a:p>
          <a:endParaRPr lang="ru-RU"/>
        </a:p>
      </dgm:t>
    </dgm:pt>
    <dgm:pt modelId="{550ACF94-6CD9-4DD9-99CC-9ED367FB1C2E}" type="pres">
      <dgm:prSet presAssocID="{BA818B2B-3E08-44EC-9D8C-5C64E924AA62}" presName="rootConnector" presStyleLbl="node1" presStyleIdx="2" presStyleCnt="3"/>
      <dgm:spPr/>
      <dgm:t>
        <a:bodyPr/>
        <a:lstStyle/>
        <a:p>
          <a:endParaRPr lang="ru-RU"/>
        </a:p>
      </dgm:t>
    </dgm:pt>
    <dgm:pt modelId="{C97DA2EE-8568-4E7E-9F55-ECB5CA63916E}" type="pres">
      <dgm:prSet presAssocID="{BA818B2B-3E08-44EC-9D8C-5C64E924AA62}" presName="childShape" presStyleCnt="0"/>
      <dgm:spPr/>
      <dgm:t>
        <a:bodyPr/>
        <a:lstStyle/>
        <a:p>
          <a:endParaRPr lang="ru-RU"/>
        </a:p>
      </dgm:t>
    </dgm:pt>
    <dgm:pt modelId="{1FDDB5A1-3081-4870-9AEE-E86FD5367B3F}" type="pres">
      <dgm:prSet presAssocID="{0AC95CB5-D357-45AF-83A9-62C2BCB95A27}" presName="Name13" presStyleLbl="parChTrans1D2" presStyleIdx="2" presStyleCnt="3"/>
      <dgm:spPr/>
      <dgm:t>
        <a:bodyPr/>
        <a:lstStyle/>
        <a:p>
          <a:endParaRPr lang="ru-RU"/>
        </a:p>
      </dgm:t>
    </dgm:pt>
    <dgm:pt modelId="{AA67DD5B-0B96-4FBE-86BC-E8A3F249A6C5}" type="pres">
      <dgm:prSet presAssocID="{1A849C51-6E38-4593-9326-F39FED2F5FF1}" presName="childText" presStyleLbl="bgAcc1" presStyleIdx="2" presStyleCnt="3" custScaleX="117226" custScaleY="116400" custLinFactNeighborX="-8725" custLinFactNeighborY="24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618D4E-299D-4C17-B18A-455AFEC141D0}" type="presOf" srcId="{B4DB7CB9-E693-4F14-A29A-CDDEA01B62A4}" destId="{5189ADC4-A66A-4BE8-8145-9824F3763C2F}" srcOrd="0" destOrd="0" presId="urn:microsoft.com/office/officeart/2005/8/layout/hierarchy3"/>
    <dgm:cxn modelId="{26D509A1-0941-49DF-BBDE-6B58AF19918B}" type="presOf" srcId="{0AC95CB5-D357-45AF-83A9-62C2BCB95A27}" destId="{1FDDB5A1-3081-4870-9AEE-E86FD5367B3F}" srcOrd="0" destOrd="0" presId="urn:microsoft.com/office/officeart/2005/8/layout/hierarchy3"/>
    <dgm:cxn modelId="{A3A105CA-998E-42A7-8DA8-565B56D2C141}" srcId="{BA818B2B-3E08-44EC-9D8C-5C64E924AA62}" destId="{1A849C51-6E38-4593-9326-F39FED2F5FF1}" srcOrd="0" destOrd="0" parTransId="{0AC95CB5-D357-45AF-83A9-62C2BCB95A27}" sibTransId="{BF036E99-ADBF-40F8-8529-9CD774D15563}"/>
    <dgm:cxn modelId="{99EEADC3-FA16-4BDA-A42A-B5BDF2AA8D7F}" srcId="{ED8297EE-2416-464F-9FB9-B184DF4C4937}" destId="{D49DFF32-0A32-4468-89AF-12D6BD293C31}" srcOrd="1" destOrd="0" parTransId="{9358E93C-A958-4BD7-96B2-A9848F4D4CFB}" sibTransId="{C4C6E75B-D3FA-49B0-8FE8-58DC54034377}"/>
    <dgm:cxn modelId="{49AC032A-7047-4734-B6CF-7C1B13D02F48}" type="presOf" srcId="{3AE135A5-FF5A-4E09-9177-A7EF4B6D1E4E}" destId="{01F2431C-F499-45E8-A2BA-C823F599EFCF}" srcOrd="0" destOrd="0" presId="urn:microsoft.com/office/officeart/2005/8/layout/hierarchy3"/>
    <dgm:cxn modelId="{BE9CD658-6822-4324-9A48-BE701913B780}" type="presOf" srcId="{C659F3C5-2590-49A8-9A9A-0D74D6B83580}" destId="{5271D111-E766-42F7-8628-D9B4EE4825FB}" srcOrd="0" destOrd="0" presId="urn:microsoft.com/office/officeart/2005/8/layout/hierarchy3"/>
    <dgm:cxn modelId="{DD3D0D8E-2E60-422D-BD16-7C008BCF930B}" type="presOf" srcId="{D49DFF32-0A32-4468-89AF-12D6BD293C31}" destId="{1F2CBBAE-8DE4-4098-A968-150C26AC17A0}" srcOrd="0" destOrd="0" presId="urn:microsoft.com/office/officeart/2005/8/layout/hierarchy3"/>
    <dgm:cxn modelId="{42BF233D-8928-4677-BAB3-FB87899DC88F}" srcId="{D49DFF32-0A32-4468-89AF-12D6BD293C31}" destId="{3AE135A5-FF5A-4E09-9177-A7EF4B6D1E4E}" srcOrd="0" destOrd="0" parTransId="{B4DB7CB9-E693-4F14-A29A-CDDEA01B62A4}" sibTransId="{C897C899-8E4A-4F2A-A1B2-21302480143B}"/>
    <dgm:cxn modelId="{8B8DBE7D-6BDC-49EA-BC58-00D1533BD4D8}" srcId="{C659F3C5-2590-49A8-9A9A-0D74D6B83580}" destId="{FE5A9082-7420-478B-A7BB-5CD086096A59}" srcOrd="0" destOrd="0" parTransId="{F8187E1E-F138-41E3-9D33-4C126D713098}" sibTransId="{0F3D3F0B-396A-454F-BD9E-DAFD38536B1B}"/>
    <dgm:cxn modelId="{2B41D792-EE51-47EE-BB16-DD335B8A82CA}" type="presOf" srcId="{BA818B2B-3E08-44EC-9D8C-5C64E924AA62}" destId="{3E6C768D-8708-421B-9B44-ACB081EC8A07}" srcOrd="0" destOrd="0" presId="urn:microsoft.com/office/officeart/2005/8/layout/hierarchy3"/>
    <dgm:cxn modelId="{E8F632B0-5B25-4EC2-9F69-84D8D4F7DB14}" type="presOf" srcId="{C659F3C5-2590-49A8-9A9A-0D74D6B83580}" destId="{9BBE773D-44D0-43DC-BDF3-92BA42F806AB}" srcOrd="1" destOrd="0" presId="urn:microsoft.com/office/officeart/2005/8/layout/hierarchy3"/>
    <dgm:cxn modelId="{675E04DD-BC53-4939-98A7-75C5C627AF4D}" type="presOf" srcId="{ED8297EE-2416-464F-9FB9-B184DF4C4937}" destId="{3D736539-1529-435A-81E9-EDF68C656440}" srcOrd="0" destOrd="0" presId="urn:microsoft.com/office/officeart/2005/8/layout/hierarchy3"/>
    <dgm:cxn modelId="{49CB60CA-A638-47F9-BE9E-F7F3DCA28F0A}" type="presOf" srcId="{D49DFF32-0A32-4468-89AF-12D6BD293C31}" destId="{DC1E8541-96A1-4BA4-9824-C9E3DDDC4F4F}" srcOrd="1" destOrd="0" presId="urn:microsoft.com/office/officeart/2005/8/layout/hierarchy3"/>
    <dgm:cxn modelId="{871EA08F-BF05-4AC1-98EC-CFD59AF52910}" type="presOf" srcId="{F8187E1E-F138-41E3-9D33-4C126D713098}" destId="{639A9059-E446-4E4B-98F2-8C10B55252EA}" srcOrd="0" destOrd="0" presId="urn:microsoft.com/office/officeart/2005/8/layout/hierarchy3"/>
    <dgm:cxn modelId="{CB1CD84D-094D-41E5-BC6C-9FEDAC1852D0}" srcId="{ED8297EE-2416-464F-9FB9-B184DF4C4937}" destId="{C659F3C5-2590-49A8-9A9A-0D74D6B83580}" srcOrd="0" destOrd="0" parTransId="{A5FED7D6-81E6-4426-AAE8-CFCC61B5BDD7}" sibTransId="{7567CF04-EA5D-4F3D-8953-C2D3A42BCCC3}"/>
    <dgm:cxn modelId="{28FC08AB-5658-4DD0-BE01-76CAC8A060FA}" type="presOf" srcId="{BA818B2B-3E08-44EC-9D8C-5C64E924AA62}" destId="{550ACF94-6CD9-4DD9-99CC-9ED367FB1C2E}" srcOrd="1" destOrd="0" presId="urn:microsoft.com/office/officeart/2005/8/layout/hierarchy3"/>
    <dgm:cxn modelId="{AC2494B3-E8E7-4DFE-ADE1-74CDC71A5CF9}" type="presOf" srcId="{1A849C51-6E38-4593-9326-F39FED2F5FF1}" destId="{AA67DD5B-0B96-4FBE-86BC-E8A3F249A6C5}" srcOrd="0" destOrd="0" presId="urn:microsoft.com/office/officeart/2005/8/layout/hierarchy3"/>
    <dgm:cxn modelId="{50666E6A-21E8-4CCD-9B4E-0AC4D01A90E3}" type="presOf" srcId="{FE5A9082-7420-478B-A7BB-5CD086096A59}" destId="{CCCEC7F2-5215-4756-B621-F8079FF89AD4}" srcOrd="0" destOrd="0" presId="urn:microsoft.com/office/officeart/2005/8/layout/hierarchy3"/>
    <dgm:cxn modelId="{E8607AA7-D088-4A3F-BADB-3F4E7D505E50}" srcId="{ED8297EE-2416-464F-9FB9-B184DF4C4937}" destId="{BA818B2B-3E08-44EC-9D8C-5C64E924AA62}" srcOrd="2" destOrd="0" parTransId="{BFDCA6A1-44AF-4709-9E02-293B69482CCE}" sibTransId="{C51FD269-AEE6-4A5C-BBBC-9615CF3D3430}"/>
    <dgm:cxn modelId="{473ADC4C-D01E-45D2-8D49-BDD8C5923A37}" type="presParOf" srcId="{3D736539-1529-435A-81E9-EDF68C656440}" destId="{3CCC4D48-7EA5-477B-81F6-DE30CF2D4569}" srcOrd="0" destOrd="0" presId="urn:microsoft.com/office/officeart/2005/8/layout/hierarchy3"/>
    <dgm:cxn modelId="{8E0F2BF8-9E8A-47B1-AAF2-4D10BF52C8B0}" type="presParOf" srcId="{3CCC4D48-7EA5-477B-81F6-DE30CF2D4569}" destId="{16D9B8CA-250E-41A1-8AA6-6B658883EF2E}" srcOrd="0" destOrd="0" presId="urn:microsoft.com/office/officeart/2005/8/layout/hierarchy3"/>
    <dgm:cxn modelId="{DCEB5C2A-282B-415F-9AD6-DBB3198AB021}" type="presParOf" srcId="{16D9B8CA-250E-41A1-8AA6-6B658883EF2E}" destId="{5271D111-E766-42F7-8628-D9B4EE4825FB}" srcOrd="0" destOrd="0" presId="urn:microsoft.com/office/officeart/2005/8/layout/hierarchy3"/>
    <dgm:cxn modelId="{8B82CAFE-FE90-4836-869C-C689F207B53C}" type="presParOf" srcId="{16D9B8CA-250E-41A1-8AA6-6B658883EF2E}" destId="{9BBE773D-44D0-43DC-BDF3-92BA42F806AB}" srcOrd="1" destOrd="0" presId="urn:microsoft.com/office/officeart/2005/8/layout/hierarchy3"/>
    <dgm:cxn modelId="{308F7E1E-B862-4249-8F69-492B2832A218}" type="presParOf" srcId="{3CCC4D48-7EA5-477B-81F6-DE30CF2D4569}" destId="{BECBBE25-F002-4078-AE57-443334004BF9}" srcOrd="1" destOrd="0" presId="urn:microsoft.com/office/officeart/2005/8/layout/hierarchy3"/>
    <dgm:cxn modelId="{C31D4615-CF54-44AA-9DB8-00271E5A350D}" type="presParOf" srcId="{BECBBE25-F002-4078-AE57-443334004BF9}" destId="{639A9059-E446-4E4B-98F2-8C10B55252EA}" srcOrd="0" destOrd="0" presId="urn:microsoft.com/office/officeart/2005/8/layout/hierarchy3"/>
    <dgm:cxn modelId="{0B493C1F-2940-42F8-9B73-AC83C4618594}" type="presParOf" srcId="{BECBBE25-F002-4078-AE57-443334004BF9}" destId="{CCCEC7F2-5215-4756-B621-F8079FF89AD4}" srcOrd="1" destOrd="0" presId="urn:microsoft.com/office/officeart/2005/8/layout/hierarchy3"/>
    <dgm:cxn modelId="{2B903102-F7E7-47DD-B707-3F47CDFDB8C1}" type="presParOf" srcId="{3D736539-1529-435A-81E9-EDF68C656440}" destId="{D75108E5-ADFD-4A84-8B65-A97DC2DDB32E}" srcOrd="1" destOrd="0" presId="urn:microsoft.com/office/officeart/2005/8/layout/hierarchy3"/>
    <dgm:cxn modelId="{DFAC1C9F-275D-4E16-BB06-AD708CE454C3}" type="presParOf" srcId="{D75108E5-ADFD-4A84-8B65-A97DC2DDB32E}" destId="{6D4D04D2-4EA4-4853-A7E6-4218297BB61B}" srcOrd="0" destOrd="0" presId="urn:microsoft.com/office/officeart/2005/8/layout/hierarchy3"/>
    <dgm:cxn modelId="{19F4BDA9-A13B-4B86-818C-0CEF1DEA95C4}" type="presParOf" srcId="{6D4D04D2-4EA4-4853-A7E6-4218297BB61B}" destId="{1F2CBBAE-8DE4-4098-A968-150C26AC17A0}" srcOrd="0" destOrd="0" presId="urn:microsoft.com/office/officeart/2005/8/layout/hierarchy3"/>
    <dgm:cxn modelId="{150F1B33-B1F5-4EC3-B288-1FEE9FD5A167}" type="presParOf" srcId="{6D4D04D2-4EA4-4853-A7E6-4218297BB61B}" destId="{DC1E8541-96A1-4BA4-9824-C9E3DDDC4F4F}" srcOrd="1" destOrd="0" presId="urn:microsoft.com/office/officeart/2005/8/layout/hierarchy3"/>
    <dgm:cxn modelId="{156E9CD4-FAEE-42F1-B686-4EFF2900B9F6}" type="presParOf" srcId="{D75108E5-ADFD-4A84-8B65-A97DC2DDB32E}" destId="{935D0DBA-A210-43BB-802F-12DA2C8D27AD}" srcOrd="1" destOrd="0" presId="urn:microsoft.com/office/officeart/2005/8/layout/hierarchy3"/>
    <dgm:cxn modelId="{7B2ABD44-1007-4979-9D2B-740DDF6BE2E2}" type="presParOf" srcId="{935D0DBA-A210-43BB-802F-12DA2C8D27AD}" destId="{5189ADC4-A66A-4BE8-8145-9824F3763C2F}" srcOrd="0" destOrd="0" presId="urn:microsoft.com/office/officeart/2005/8/layout/hierarchy3"/>
    <dgm:cxn modelId="{33E4825D-954D-4021-9E83-9F0A07D7F9FF}" type="presParOf" srcId="{935D0DBA-A210-43BB-802F-12DA2C8D27AD}" destId="{01F2431C-F499-45E8-A2BA-C823F599EFCF}" srcOrd="1" destOrd="0" presId="urn:microsoft.com/office/officeart/2005/8/layout/hierarchy3"/>
    <dgm:cxn modelId="{94912978-0145-417D-88FD-7363A9C6CA7D}" type="presParOf" srcId="{3D736539-1529-435A-81E9-EDF68C656440}" destId="{572191B6-883E-4F13-A8B1-922B78E29431}" srcOrd="2" destOrd="0" presId="urn:microsoft.com/office/officeart/2005/8/layout/hierarchy3"/>
    <dgm:cxn modelId="{685DDEB4-8ED3-42FC-B7E2-5EE6FF73E89C}" type="presParOf" srcId="{572191B6-883E-4F13-A8B1-922B78E29431}" destId="{1F316DD3-784C-4B96-BF52-B7995075C4E0}" srcOrd="0" destOrd="0" presId="urn:microsoft.com/office/officeart/2005/8/layout/hierarchy3"/>
    <dgm:cxn modelId="{3C374635-966B-4AFF-B2F3-EBBC8728AC74}" type="presParOf" srcId="{1F316DD3-784C-4B96-BF52-B7995075C4E0}" destId="{3E6C768D-8708-421B-9B44-ACB081EC8A07}" srcOrd="0" destOrd="0" presId="urn:microsoft.com/office/officeart/2005/8/layout/hierarchy3"/>
    <dgm:cxn modelId="{D1B38E3B-9F2C-4A33-B5DF-07A95928128A}" type="presParOf" srcId="{1F316DD3-784C-4B96-BF52-B7995075C4E0}" destId="{550ACF94-6CD9-4DD9-99CC-9ED367FB1C2E}" srcOrd="1" destOrd="0" presId="urn:microsoft.com/office/officeart/2005/8/layout/hierarchy3"/>
    <dgm:cxn modelId="{F6970125-357A-4A5A-9165-1EE91EA3E85F}" type="presParOf" srcId="{572191B6-883E-4F13-A8B1-922B78E29431}" destId="{C97DA2EE-8568-4E7E-9F55-ECB5CA63916E}" srcOrd="1" destOrd="0" presId="urn:microsoft.com/office/officeart/2005/8/layout/hierarchy3"/>
    <dgm:cxn modelId="{D1B5D770-6058-454F-BFF0-6B654D1CA7E2}" type="presParOf" srcId="{C97DA2EE-8568-4E7E-9F55-ECB5CA63916E}" destId="{1FDDB5A1-3081-4870-9AEE-E86FD5367B3F}" srcOrd="0" destOrd="0" presId="urn:microsoft.com/office/officeart/2005/8/layout/hierarchy3"/>
    <dgm:cxn modelId="{19964325-3385-44F2-847A-5FAA3AB39287}" type="presParOf" srcId="{C97DA2EE-8568-4E7E-9F55-ECB5CA63916E}" destId="{AA67DD5B-0B96-4FBE-86BC-E8A3F249A6C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8297EE-2416-464F-9FB9-B184DF4C493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59F3C5-2590-49A8-9A9A-0D74D6B83580}">
      <dgm:prSet phldrT="[Текст]" custT="1"/>
      <dgm:spPr/>
      <dgm:t>
        <a:bodyPr/>
        <a:lstStyle/>
        <a:p>
          <a:r>
            <a:rPr lang="ru-RU" sz="3500" dirty="0"/>
            <a:t>ФНС</a:t>
          </a:r>
        </a:p>
      </dgm:t>
    </dgm:pt>
    <dgm:pt modelId="{A5FED7D6-81E6-4426-AAE8-CFCC61B5BDD7}" type="parTrans" cxnId="{CB1CD84D-094D-41E5-BC6C-9FEDAC1852D0}">
      <dgm:prSet/>
      <dgm:spPr/>
      <dgm:t>
        <a:bodyPr/>
        <a:lstStyle/>
        <a:p>
          <a:endParaRPr lang="ru-RU"/>
        </a:p>
      </dgm:t>
    </dgm:pt>
    <dgm:pt modelId="{7567CF04-EA5D-4F3D-8953-C2D3A42BCCC3}" type="sibTrans" cxnId="{CB1CD84D-094D-41E5-BC6C-9FEDAC1852D0}">
      <dgm:prSet/>
      <dgm:spPr/>
      <dgm:t>
        <a:bodyPr/>
        <a:lstStyle/>
        <a:p>
          <a:endParaRPr lang="ru-RU"/>
        </a:p>
      </dgm:t>
    </dgm:pt>
    <dgm:pt modelId="{FE5A9082-7420-478B-A7BB-5CD086096A59}">
      <dgm:prSet phldrT="[Текст]" custT="1"/>
      <dgm:spPr/>
      <dgm:t>
        <a:bodyPr/>
        <a:lstStyle/>
        <a:p>
          <a:r>
            <a:rPr lang="ru-RU" sz="1600" dirty="0"/>
            <a:t>азартные игры онлайн</a:t>
          </a:r>
        </a:p>
      </dgm:t>
    </dgm:pt>
    <dgm:pt modelId="{F8187E1E-F138-41E3-9D33-4C126D713098}" type="parTrans" cxnId="{8B8DBE7D-6BDC-49EA-BC58-00D1533BD4D8}">
      <dgm:prSet/>
      <dgm:spPr/>
      <dgm:t>
        <a:bodyPr/>
        <a:lstStyle/>
        <a:p>
          <a:endParaRPr lang="ru-RU"/>
        </a:p>
      </dgm:t>
    </dgm:pt>
    <dgm:pt modelId="{0F3D3F0B-396A-454F-BD9E-DAFD38536B1B}" type="sibTrans" cxnId="{8B8DBE7D-6BDC-49EA-BC58-00D1533BD4D8}">
      <dgm:prSet/>
      <dgm:spPr/>
      <dgm:t>
        <a:bodyPr/>
        <a:lstStyle/>
        <a:p>
          <a:endParaRPr lang="ru-RU"/>
        </a:p>
      </dgm:t>
    </dgm:pt>
    <dgm:pt modelId="{D49DFF32-0A32-4468-89AF-12D6BD293C3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500" dirty="0" err="1"/>
            <a:t>Росалкоголь</a:t>
          </a:r>
          <a:endParaRPr lang="ru-RU" sz="3500" dirty="0"/>
        </a:p>
        <a:p>
          <a:pPr>
            <a:spcAft>
              <a:spcPts val="0"/>
            </a:spcAft>
          </a:pPr>
          <a:r>
            <a:rPr lang="ru-RU" sz="3500" dirty="0"/>
            <a:t>регулирование</a:t>
          </a:r>
        </a:p>
      </dgm:t>
    </dgm:pt>
    <dgm:pt modelId="{9358E93C-A958-4BD7-96B2-A9848F4D4CFB}" type="parTrans" cxnId="{99EEADC3-FA16-4BDA-A42A-B5BDF2AA8D7F}">
      <dgm:prSet/>
      <dgm:spPr/>
      <dgm:t>
        <a:bodyPr/>
        <a:lstStyle/>
        <a:p>
          <a:endParaRPr lang="ru-RU"/>
        </a:p>
      </dgm:t>
    </dgm:pt>
    <dgm:pt modelId="{C4C6E75B-D3FA-49B0-8FE8-58DC54034377}" type="sibTrans" cxnId="{99EEADC3-FA16-4BDA-A42A-B5BDF2AA8D7F}">
      <dgm:prSet/>
      <dgm:spPr/>
      <dgm:t>
        <a:bodyPr/>
        <a:lstStyle/>
        <a:p>
          <a:endParaRPr lang="ru-RU"/>
        </a:p>
      </dgm:t>
    </dgm:pt>
    <dgm:pt modelId="{3AE135A5-FF5A-4E09-9177-A7EF4B6D1E4E}">
      <dgm:prSet phldrT="[Текст]" custT="1"/>
      <dgm:spPr/>
      <dgm:t>
        <a:bodyPr/>
        <a:lstStyle/>
        <a:p>
          <a:r>
            <a:rPr lang="ru-RU" sz="1600" dirty="0"/>
            <a:t>предложения о розничной продаже дистанционным способом алкогольной / спиртосодержащей продукции</a:t>
          </a:r>
        </a:p>
      </dgm:t>
    </dgm:pt>
    <dgm:pt modelId="{B4DB7CB9-E693-4F14-A29A-CDDEA01B62A4}" type="parTrans" cxnId="{42BF233D-8928-4677-BAB3-FB87899DC88F}">
      <dgm:prSet/>
      <dgm:spPr/>
      <dgm:t>
        <a:bodyPr/>
        <a:lstStyle/>
        <a:p>
          <a:endParaRPr lang="ru-RU"/>
        </a:p>
      </dgm:t>
    </dgm:pt>
    <dgm:pt modelId="{C897C899-8E4A-4F2A-A1B2-21302480143B}" type="sibTrans" cxnId="{42BF233D-8928-4677-BAB3-FB87899DC88F}">
      <dgm:prSet/>
      <dgm:spPr/>
      <dgm:t>
        <a:bodyPr/>
        <a:lstStyle/>
        <a:p>
          <a:endParaRPr lang="ru-RU"/>
        </a:p>
      </dgm:t>
    </dgm:pt>
    <dgm:pt modelId="{BA818B2B-3E08-44EC-9D8C-5C64E924AA62}">
      <dgm:prSet phldrT="[Текст]" custT="1"/>
      <dgm:spPr/>
      <dgm:t>
        <a:bodyPr/>
        <a:lstStyle/>
        <a:p>
          <a:r>
            <a:rPr lang="ru-RU" sz="3500" dirty="0" err="1"/>
            <a:t>Росмолодежь</a:t>
          </a:r>
          <a:endParaRPr lang="ru-RU" sz="3500" dirty="0"/>
        </a:p>
      </dgm:t>
    </dgm:pt>
    <dgm:pt modelId="{BFDCA6A1-44AF-4709-9E02-293B69482CCE}" type="parTrans" cxnId="{E8607AA7-D088-4A3F-BADB-3F4E7D505E50}">
      <dgm:prSet/>
      <dgm:spPr/>
      <dgm:t>
        <a:bodyPr/>
        <a:lstStyle/>
        <a:p>
          <a:endParaRPr lang="ru-RU"/>
        </a:p>
      </dgm:t>
    </dgm:pt>
    <dgm:pt modelId="{C51FD269-AEE6-4A5C-BBBC-9615CF3D3430}" type="sibTrans" cxnId="{E8607AA7-D088-4A3F-BADB-3F4E7D505E50}">
      <dgm:prSet/>
      <dgm:spPr/>
      <dgm:t>
        <a:bodyPr/>
        <a:lstStyle/>
        <a:p>
          <a:endParaRPr lang="ru-RU"/>
        </a:p>
      </dgm:t>
    </dgm:pt>
    <dgm:pt modelId="{1A849C51-6E38-4593-9326-F39FED2F5FF1}">
      <dgm:prSet phldrT="[Текст]" custT="1"/>
      <dgm:spPr/>
      <dgm:t>
        <a:bodyPr/>
        <a:lstStyle/>
        <a:p>
          <a:r>
            <a:rPr lang="ru-RU" sz="1600" dirty="0"/>
            <a:t>информация, направленная </a:t>
          </a:r>
          <a:br>
            <a:rPr lang="ru-RU" sz="1600" dirty="0"/>
          </a:br>
          <a:r>
            <a:rPr lang="ru-RU" sz="1600" dirty="0"/>
            <a:t>на склонение / вовлечение несовершеннолетних </a:t>
          </a:r>
          <a:br>
            <a:rPr lang="ru-RU" sz="1600" dirty="0"/>
          </a:br>
          <a:r>
            <a:rPr lang="ru-RU" sz="1600" dirty="0"/>
            <a:t>в совершение противоправных действий</a:t>
          </a:r>
        </a:p>
        <a:p>
          <a:endParaRPr lang="ru-RU" sz="1400" dirty="0"/>
        </a:p>
      </dgm:t>
    </dgm:pt>
    <dgm:pt modelId="{0AC95CB5-D357-45AF-83A9-62C2BCB95A27}" type="parTrans" cxnId="{A3A105CA-998E-42A7-8DA8-565B56D2C141}">
      <dgm:prSet/>
      <dgm:spPr/>
      <dgm:t>
        <a:bodyPr/>
        <a:lstStyle/>
        <a:p>
          <a:endParaRPr lang="ru-RU"/>
        </a:p>
      </dgm:t>
    </dgm:pt>
    <dgm:pt modelId="{BF036E99-ADBF-40F8-8529-9CD774D15563}" type="sibTrans" cxnId="{A3A105CA-998E-42A7-8DA8-565B56D2C141}">
      <dgm:prSet/>
      <dgm:spPr/>
      <dgm:t>
        <a:bodyPr/>
        <a:lstStyle/>
        <a:p>
          <a:endParaRPr lang="ru-RU"/>
        </a:p>
      </dgm:t>
    </dgm:pt>
    <dgm:pt modelId="{A18DCA3E-1413-4971-87C1-6B569D970FDA}">
      <dgm:prSet phldrT="[Текст]"/>
      <dgm:spPr/>
      <dgm:t>
        <a:bodyPr/>
        <a:lstStyle/>
        <a:p>
          <a:r>
            <a:rPr lang="ru-RU" dirty="0"/>
            <a:t>информация </a:t>
          </a:r>
          <a:br>
            <a:rPr lang="ru-RU" dirty="0"/>
          </a:br>
          <a:r>
            <a:rPr lang="ru-RU" dirty="0"/>
            <a:t>о несовершеннолетнем, пострадавшем в результате противоправных действий, размещенная не в СМИ</a:t>
          </a:r>
        </a:p>
      </dgm:t>
    </dgm:pt>
    <dgm:pt modelId="{E95CBD89-DDE1-4DF6-8A45-C9786EF7A23D}" type="parTrans" cxnId="{413D1013-D54E-475A-AC47-9AAA3844C2BB}">
      <dgm:prSet/>
      <dgm:spPr/>
      <dgm:t>
        <a:bodyPr/>
        <a:lstStyle/>
        <a:p>
          <a:endParaRPr lang="ru-RU"/>
        </a:p>
      </dgm:t>
    </dgm:pt>
    <dgm:pt modelId="{65DABF5E-A3AF-4D23-8703-445AC70472EC}" type="sibTrans" cxnId="{413D1013-D54E-475A-AC47-9AAA3844C2BB}">
      <dgm:prSet/>
      <dgm:spPr/>
      <dgm:t>
        <a:bodyPr/>
        <a:lstStyle/>
        <a:p>
          <a:endParaRPr lang="ru-RU"/>
        </a:p>
      </dgm:t>
    </dgm:pt>
    <dgm:pt modelId="{3D736539-1529-435A-81E9-EDF68C656440}" type="pres">
      <dgm:prSet presAssocID="{ED8297EE-2416-464F-9FB9-B184DF4C49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CC4D48-7EA5-477B-81F6-DE30CF2D4569}" type="pres">
      <dgm:prSet presAssocID="{C659F3C5-2590-49A8-9A9A-0D74D6B83580}" presName="root" presStyleCnt="0"/>
      <dgm:spPr/>
    </dgm:pt>
    <dgm:pt modelId="{16D9B8CA-250E-41A1-8AA6-6B658883EF2E}" type="pres">
      <dgm:prSet presAssocID="{C659F3C5-2590-49A8-9A9A-0D74D6B83580}" presName="rootComposite" presStyleCnt="0"/>
      <dgm:spPr/>
    </dgm:pt>
    <dgm:pt modelId="{5271D111-E766-42F7-8628-D9B4EE4825FB}" type="pres">
      <dgm:prSet presAssocID="{C659F3C5-2590-49A8-9A9A-0D74D6B83580}" presName="rootText" presStyleLbl="node1" presStyleIdx="0" presStyleCnt="3" custScaleX="90708" custScaleY="86482" custLinFactNeighborX="13956" custLinFactNeighborY="1188"/>
      <dgm:spPr/>
      <dgm:t>
        <a:bodyPr/>
        <a:lstStyle/>
        <a:p>
          <a:endParaRPr lang="ru-RU"/>
        </a:p>
      </dgm:t>
    </dgm:pt>
    <dgm:pt modelId="{9BBE773D-44D0-43DC-BDF3-92BA42F806AB}" type="pres">
      <dgm:prSet presAssocID="{C659F3C5-2590-49A8-9A9A-0D74D6B83580}" presName="rootConnector" presStyleLbl="node1" presStyleIdx="0" presStyleCnt="3"/>
      <dgm:spPr/>
      <dgm:t>
        <a:bodyPr/>
        <a:lstStyle/>
        <a:p>
          <a:endParaRPr lang="ru-RU"/>
        </a:p>
      </dgm:t>
    </dgm:pt>
    <dgm:pt modelId="{BECBBE25-F002-4078-AE57-443334004BF9}" type="pres">
      <dgm:prSet presAssocID="{C659F3C5-2590-49A8-9A9A-0D74D6B83580}" presName="childShape" presStyleCnt="0"/>
      <dgm:spPr/>
    </dgm:pt>
    <dgm:pt modelId="{639A9059-E446-4E4B-98F2-8C10B55252EA}" type="pres">
      <dgm:prSet presAssocID="{F8187E1E-F138-41E3-9D33-4C126D713098}" presName="Name13" presStyleLbl="parChTrans1D2" presStyleIdx="0" presStyleCnt="4"/>
      <dgm:spPr/>
      <dgm:t>
        <a:bodyPr/>
        <a:lstStyle/>
        <a:p>
          <a:endParaRPr lang="ru-RU"/>
        </a:p>
      </dgm:t>
    </dgm:pt>
    <dgm:pt modelId="{CCCEC7F2-5215-4756-B621-F8079FF89AD4}" type="pres">
      <dgm:prSet presAssocID="{FE5A9082-7420-478B-A7BB-5CD086096A59}" presName="childText" presStyleLbl="bgAcc1" presStyleIdx="0" presStyleCnt="4" custLinFactNeighborX="16229" custLinFactNeighborY="5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108E5-ADFD-4A84-8B65-A97DC2DDB32E}" type="pres">
      <dgm:prSet presAssocID="{D49DFF32-0A32-4468-89AF-12D6BD293C31}" presName="root" presStyleCnt="0"/>
      <dgm:spPr/>
    </dgm:pt>
    <dgm:pt modelId="{6D4D04D2-4EA4-4853-A7E6-4218297BB61B}" type="pres">
      <dgm:prSet presAssocID="{D49DFF32-0A32-4468-89AF-12D6BD293C31}" presName="rootComposite" presStyleCnt="0"/>
      <dgm:spPr/>
    </dgm:pt>
    <dgm:pt modelId="{1F2CBBAE-8DE4-4098-A968-150C26AC17A0}" type="pres">
      <dgm:prSet presAssocID="{D49DFF32-0A32-4468-89AF-12D6BD293C31}" presName="rootText" presStyleLbl="node1" presStyleIdx="1" presStyleCnt="3" custScaleX="95453" custScaleY="83046" custLinFactNeighborX="2901" custLinFactNeighborY="4642"/>
      <dgm:spPr/>
      <dgm:t>
        <a:bodyPr/>
        <a:lstStyle/>
        <a:p>
          <a:endParaRPr lang="ru-RU"/>
        </a:p>
      </dgm:t>
    </dgm:pt>
    <dgm:pt modelId="{DC1E8541-96A1-4BA4-9824-C9E3DDDC4F4F}" type="pres">
      <dgm:prSet presAssocID="{D49DFF32-0A32-4468-89AF-12D6BD293C31}" presName="rootConnector" presStyleLbl="node1" presStyleIdx="1" presStyleCnt="3"/>
      <dgm:spPr/>
      <dgm:t>
        <a:bodyPr/>
        <a:lstStyle/>
        <a:p>
          <a:endParaRPr lang="ru-RU"/>
        </a:p>
      </dgm:t>
    </dgm:pt>
    <dgm:pt modelId="{935D0DBA-A210-43BB-802F-12DA2C8D27AD}" type="pres">
      <dgm:prSet presAssocID="{D49DFF32-0A32-4468-89AF-12D6BD293C31}" presName="childShape" presStyleCnt="0"/>
      <dgm:spPr/>
    </dgm:pt>
    <dgm:pt modelId="{5189ADC4-A66A-4BE8-8145-9824F3763C2F}" type="pres">
      <dgm:prSet presAssocID="{B4DB7CB9-E693-4F14-A29A-CDDEA01B62A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01F2431C-F499-45E8-A2BA-C823F599EFCF}" type="pres">
      <dgm:prSet presAssocID="{3AE135A5-FF5A-4E09-9177-A7EF4B6D1E4E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191B6-883E-4F13-A8B1-922B78E29431}" type="pres">
      <dgm:prSet presAssocID="{BA818B2B-3E08-44EC-9D8C-5C64E924AA62}" presName="root" presStyleCnt="0"/>
      <dgm:spPr/>
    </dgm:pt>
    <dgm:pt modelId="{1F316DD3-784C-4B96-BF52-B7995075C4E0}" type="pres">
      <dgm:prSet presAssocID="{BA818B2B-3E08-44EC-9D8C-5C64E924AA62}" presName="rootComposite" presStyleCnt="0"/>
      <dgm:spPr/>
    </dgm:pt>
    <dgm:pt modelId="{3E6C768D-8708-421B-9B44-ACB081EC8A07}" type="pres">
      <dgm:prSet presAssocID="{BA818B2B-3E08-44EC-9D8C-5C64E924AA62}" presName="rootText" presStyleLbl="node1" presStyleIdx="2" presStyleCnt="3" custScaleX="88692" custScaleY="92083" custLinFactNeighborX="-4316"/>
      <dgm:spPr/>
      <dgm:t>
        <a:bodyPr/>
        <a:lstStyle/>
        <a:p>
          <a:endParaRPr lang="ru-RU"/>
        </a:p>
      </dgm:t>
    </dgm:pt>
    <dgm:pt modelId="{550ACF94-6CD9-4DD9-99CC-9ED367FB1C2E}" type="pres">
      <dgm:prSet presAssocID="{BA818B2B-3E08-44EC-9D8C-5C64E924AA62}" presName="rootConnector" presStyleLbl="node1" presStyleIdx="2" presStyleCnt="3"/>
      <dgm:spPr/>
      <dgm:t>
        <a:bodyPr/>
        <a:lstStyle/>
        <a:p>
          <a:endParaRPr lang="ru-RU"/>
        </a:p>
      </dgm:t>
    </dgm:pt>
    <dgm:pt modelId="{C97DA2EE-8568-4E7E-9F55-ECB5CA63916E}" type="pres">
      <dgm:prSet presAssocID="{BA818B2B-3E08-44EC-9D8C-5C64E924AA62}" presName="childShape" presStyleCnt="0"/>
      <dgm:spPr/>
    </dgm:pt>
    <dgm:pt modelId="{1FDDB5A1-3081-4870-9AEE-E86FD5367B3F}" type="pres">
      <dgm:prSet presAssocID="{0AC95CB5-D357-45AF-83A9-62C2BCB95A27}" presName="Name13" presStyleLbl="parChTrans1D2" presStyleIdx="2" presStyleCnt="4"/>
      <dgm:spPr/>
      <dgm:t>
        <a:bodyPr/>
        <a:lstStyle/>
        <a:p>
          <a:endParaRPr lang="ru-RU"/>
        </a:p>
      </dgm:t>
    </dgm:pt>
    <dgm:pt modelId="{AA67DD5B-0B96-4FBE-86BC-E8A3F249A6C5}" type="pres">
      <dgm:prSet presAssocID="{1A849C51-6E38-4593-9326-F39FED2F5FF1}" presName="childText" presStyleLbl="bgAcc1" presStyleIdx="2" presStyleCnt="4" custLinFactNeighborX="-10431" custLinFactNeighborY="-14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24624-97B1-458C-98DC-A0CE82D0918D}" type="pres">
      <dgm:prSet presAssocID="{E95CBD89-DDE1-4DF6-8A45-C9786EF7A23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D44DEA92-3E63-4791-ADA4-C82729D6F845}" type="pres">
      <dgm:prSet presAssocID="{A18DCA3E-1413-4971-87C1-6B569D970FDA}" presName="childText" presStyleLbl="bgAcc1" presStyleIdx="3" presStyleCnt="4" custLinFactNeighborX="-11510" custLinFactNeighborY="-21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BF233D-8928-4677-BAB3-FB87899DC88F}" srcId="{D49DFF32-0A32-4468-89AF-12D6BD293C31}" destId="{3AE135A5-FF5A-4E09-9177-A7EF4B6D1E4E}" srcOrd="0" destOrd="0" parTransId="{B4DB7CB9-E693-4F14-A29A-CDDEA01B62A4}" sibTransId="{C897C899-8E4A-4F2A-A1B2-21302480143B}"/>
    <dgm:cxn modelId="{0C612F79-7118-4088-B2C5-C7E72DF626F3}" type="presOf" srcId="{B4DB7CB9-E693-4F14-A29A-CDDEA01B62A4}" destId="{5189ADC4-A66A-4BE8-8145-9824F3763C2F}" srcOrd="0" destOrd="0" presId="urn:microsoft.com/office/officeart/2005/8/layout/hierarchy3"/>
    <dgm:cxn modelId="{16D06D5F-D452-4324-AC72-52CBB826478B}" type="presOf" srcId="{E95CBD89-DDE1-4DF6-8A45-C9786EF7A23D}" destId="{60524624-97B1-458C-98DC-A0CE82D0918D}" srcOrd="0" destOrd="0" presId="urn:microsoft.com/office/officeart/2005/8/layout/hierarchy3"/>
    <dgm:cxn modelId="{4F878C06-7A7F-4B8F-8263-FE2AB38B407B}" type="presOf" srcId="{3AE135A5-FF5A-4E09-9177-A7EF4B6D1E4E}" destId="{01F2431C-F499-45E8-A2BA-C823F599EFCF}" srcOrd="0" destOrd="0" presId="urn:microsoft.com/office/officeart/2005/8/layout/hierarchy3"/>
    <dgm:cxn modelId="{E60394B1-39C9-477A-93F5-AD75E0789F5E}" type="presOf" srcId="{D49DFF32-0A32-4468-89AF-12D6BD293C31}" destId="{DC1E8541-96A1-4BA4-9824-C9E3DDDC4F4F}" srcOrd="1" destOrd="0" presId="urn:microsoft.com/office/officeart/2005/8/layout/hierarchy3"/>
    <dgm:cxn modelId="{7930B195-5F03-44CB-AFA9-5209E0AA6322}" type="presOf" srcId="{1A849C51-6E38-4593-9326-F39FED2F5FF1}" destId="{AA67DD5B-0B96-4FBE-86BC-E8A3F249A6C5}" srcOrd="0" destOrd="0" presId="urn:microsoft.com/office/officeart/2005/8/layout/hierarchy3"/>
    <dgm:cxn modelId="{FC0A1362-5A3C-4A4E-8499-1CD302F83D5D}" type="presOf" srcId="{0AC95CB5-D357-45AF-83A9-62C2BCB95A27}" destId="{1FDDB5A1-3081-4870-9AEE-E86FD5367B3F}" srcOrd="0" destOrd="0" presId="urn:microsoft.com/office/officeart/2005/8/layout/hierarchy3"/>
    <dgm:cxn modelId="{BD539B20-32B9-4EBA-B155-D5A6D744034E}" type="presOf" srcId="{A18DCA3E-1413-4971-87C1-6B569D970FDA}" destId="{D44DEA92-3E63-4791-ADA4-C82729D6F845}" srcOrd="0" destOrd="0" presId="urn:microsoft.com/office/officeart/2005/8/layout/hierarchy3"/>
    <dgm:cxn modelId="{880982D7-8E1C-42FD-A8FE-C121FBC1458A}" type="presOf" srcId="{BA818B2B-3E08-44EC-9D8C-5C64E924AA62}" destId="{550ACF94-6CD9-4DD9-99CC-9ED367FB1C2E}" srcOrd="1" destOrd="0" presId="urn:microsoft.com/office/officeart/2005/8/layout/hierarchy3"/>
    <dgm:cxn modelId="{8B8DBE7D-6BDC-49EA-BC58-00D1533BD4D8}" srcId="{C659F3C5-2590-49A8-9A9A-0D74D6B83580}" destId="{FE5A9082-7420-478B-A7BB-5CD086096A59}" srcOrd="0" destOrd="0" parTransId="{F8187E1E-F138-41E3-9D33-4C126D713098}" sibTransId="{0F3D3F0B-396A-454F-BD9E-DAFD38536B1B}"/>
    <dgm:cxn modelId="{C5696E1B-BA82-4B52-A2DA-5568FD69709F}" type="presOf" srcId="{F8187E1E-F138-41E3-9D33-4C126D713098}" destId="{639A9059-E446-4E4B-98F2-8C10B55252EA}" srcOrd="0" destOrd="0" presId="urn:microsoft.com/office/officeart/2005/8/layout/hierarchy3"/>
    <dgm:cxn modelId="{99EEADC3-FA16-4BDA-A42A-B5BDF2AA8D7F}" srcId="{ED8297EE-2416-464F-9FB9-B184DF4C4937}" destId="{D49DFF32-0A32-4468-89AF-12D6BD293C31}" srcOrd="1" destOrd="0" parTransId="{9358E93C-A958-4BD7-96B2-A9848F4D4CFB}" sibTransId="{C4C6E75B-D3FA-49B0-8FE8-58DC54034377}"/>
    <dgm:cxn modelId="{DD829CDB-551B-485D-96E0-671A0E59FFA4}" type="presOf" srcId="{C659F3C5-2590-49A8-9A9A-0D74D6B83580}" destId="{5271D111-E766-42F7-8628-D9B4EE4825FB}" srcOrd="0" destOrd="0" presId="urn:microsoft.com/office/officeart/2005/8/layout/hierarchy3"/>
    <dgm:cxn modelId="{6EFA4754-DF5F-4875-95B0-D0832F83B748}" type="presOf" srcId="{BA818B2B-3E08-44EC-9D8C-5C64E924AA62}" destId="{3E6C768D-8708-421B-9B44-ACB081EC8A07}" srcOrd="0" destOrd="0" presId="urn:microsoft.com/office/officeart/2005/8/layout/hierarchy3"/>
    <dgm:cxn modelId="{413D1013-D54E-475A-AC47-9AAA3844C2BB}" srcId="{BA818B2B-3E08-44EC-9D8C-5C64E924AA62}" destId="{A18DCA3E-1413-4971-87C1-6B569D970FDA}" srcOrd="1" destOrd="0" parTransId="{E95CBD89-DDE1-4DF6-8A45-C9786EF7A23D}" sibTransId="{65DABF5E-A3AF-4D23-8703-445AC70472EC}"/>
    <dgm:cxn modelId="{5256D7CB-8B00-4E6B-824A-6814A31C302E}" type="presOf" srcId="{FE5A9082-7420-478B-A7BB-5CD086096A59}" destId="{CCCEC7F2-5215-4756-B621-F8079FF89AD4}" srcOrd="0" destOrd="0" presId="urn:microsoft.com/office/officeart/2005/8/layout/hierarchy3"/>
    <dgm:cxn modelId="{A4C7490C-4766-4632-9775-8564E417EE08}" type="presOf" srcId="{D49DFF32-0A32-4468-89AF-12D6BD293C31}" destId="{1F2CBBAE-8DE4-4098-A968-150C26AC17A0}" srcOrd="0" destOrd="0" presId="urn:microsoft.com/office/officeart/2005/8/layout/hierarchy3"/>
    <dgm:cxn modelId="{E8607AA7-D088-4A3F-BADB-3F4E7D505E50}" srcId="{ED8297EE-2416-464F-9FB9-B184DF4C4937}" destId="{BA818B2B-3E08-44EC-9D8C-5C64E924AA62}" srcOrd="2" destOrd="0" parTransId="{BFDCA6A1-44AF-4709-9E02-293B69482CCE}" sibTransId="{C51FD269-AEE6-4A5C-BBBC-9615CF3D3430}"/>
    <dgm:cxn modelId="{A3A105CA-998E-42A7-8DA8-565B56D2C141}" srcId="{BA818B2B-3E08-44EC-9D8C-5C64E924AA62}" destId="{1A849C51-6E38-4593-9326-F39FED2F5FF1}" srcOrd="0" destOrd="0" parTransId="{0AC95CB5-D357-45AF-83A9-62C2BCB95A27}" sibTransId="{BF036E99-ADBF-40F8-8529-9CD774D15563}"/>
    <dgm:cxn modelId="{CB1CD84D-094D-41E5-BC6C-9FEDAC1852D0}" srcId="{ED8297EE-2416-464F-9FB9-B184DF4C4937}" destId="{C659F3C5-2590-49A8-9A9A-0D74D6B83580}" srcOrd="0" destOrd="0" parTransId="{A5FED7D6-81E6-4426-AAE8-CFCC61B5BDD7}" sibTransId="{7567CF04-EA5D-4F3D-8953-C2D3A42BCCC3}"/>
    <dgm:cxn modelId="{F589603F-26D5-4873-BF9D-693FD2ACA1B7}" type="presOf" srcId="{ED8297EE-2416-464F-9FB9-B184DF4C4937}" destId="{3D736539-1529-435A-81E9-EDF68C656440}" srcOrd="0" destOrd="0" presId="urn:microsoft.com/office/officeart/2005/8/layout/hierarchy3"/>
    <dgm:cxn modelId="{0605952B-3AFE-43FC-ACCB-E545DCE777A9}" type="presOf" srcId="{C659F3C5-2590-49A8-9A9A-0D74D6B83580}" destId="{9BBE773D-44D0-43DC-BDF3-92BA42F806AB}" srcOrd="1" destOrd="0" presId="urn:microsoft.com/office/officeart/2005/8/layout/hierarchy3"/>
    <dgm:cxn modelId="{61AE439C-3DB9-4E58-AC3A-863E7835607C}" type="presParOf" srcId="{3D736539-1529-435A-81E9-EDF68C656440}" destId="{3CCC4D48-7EA5-477B-81F6-DE30CF2D4569}" srcOrd="0" destOrd="0" presId="urn:microsoft.com/office/officeart/2005/8/layout/hierarchy3"/>
    <dgm:cxn modelId="{B44583B0-5711-494D-82F4-60848192F126}" type="presParOf" srcId="{3CCC4D48-7EA5-477B-81F6-DE30CF2D4569}" destId="{16D9B8CA-250E-41A1-8AA6-6B658883EF2E}" srcOrd="0" destOrd="0" presId="urn:microsoft.com/office/officeart/2005/8/layout/hierarchy3"/>
    <dgm:cxn modelId="{4FFB7875-7561-441B-9556-75D060E53C1B}" type="presParOf" srcId="{16D9B8CA-250E-41A1-8AA6-6B658883EF2E}" destId="{5271D111-E766-42F7-8628-D9B4EE4825FB}" srcOrd="0" destOrd="0" presId="urn:microsoft.com/office/officeart/2005/8/layout/hierarchy3"/>
    <dgm:cxn modelId="{9218F1AF-3113-48AC-9599-FB1DC9177CD2}" type="presParOf" srcId="{16D9B8CA-250E-41A1-8AA6-6B658883EF2E}" destId="{9BBE773D-44D0-43DC-BDF3-92BA42F806AB}" srcOrd="1" destOrd="0" presId="urn:microsoft.com/office/officeart/2005/8/layout/hierarchy3"/>
    <dgm:cxn modelId="{A421A811-E7AC-4C73-991A-CA24385AF07A}" type="presParOf" srcId="{3CCC4D48-7EA5-477B-81F6-DE30CF2D4569}" destId="{BECBBE25-F002-4078-AE57-443334004BF9}" srcOrd="1" destOrd="0" presId="urn:microsoft.com/office/officeart/2005/8/layout/hierarchy3"/>
    <dgm:cxn modelId="{9AD99516-ADF6-43A7-ACEB-3F92A838D741}" type="presParOf" srcId="{BECBBE25-F002-4078-AE57-443334004BF9}" destId="{639A9059-E446-4E4B-98F2-8C10B55252EA}" srcOrd="0" destOrd="0" presId="urn:microsoft.com/office/officeart/2005/8/layout/hierarchy3"/>
    <dgm:cxn modelId="{EF6851DE-0AD2-4760-9B9A-427BF75090BD}" type="presParOf" srcId="{BECBBE25-F002-4078-AE57-443334004BF9}" destId="{CCCEC7F2-5215-4756-B621-F8079FF89AD4}" srcOrd="1" destOrd="0" presId="urn:microsoft.com/office/officeart/2005/8/layout/hierarchy3"/>
    <dgm:cxn modelId="{F44C13E5-8DD8-41E2-976C-9C8CC38F75FB}" type="presParOf" srcId="{3D736539-1529-435A-81E9-EDF68C656440}" destId="{D75108E5-ADFD-4A84-8B65-A97DC2DDB32E}" srcOrd="1" destOrd="0" presId="urn:microsoft.com/office/officeart/2005/8/layout/hierarchy3"/>
    <dgm:cxn modelId="{386A0C3C-971B-432A-A0FC-8D256E127CD5}" type="presParOf" srcId="{D75108E5-ADFD-4A84-8B65-A97DC2DDB32E}" destId="{6D4D04D2-4EA4-4853-A7E6-4218297BB61B}" srcOrd="0" destOrd="0" presId="urn:microsoft.com/office/officeart/2005/8/layout/hierarchy3"/>
    <dgm:cxn modelId="{6940D0AE-9BC7-434B-B696-A4242DEC3DFE}" type="presParOf" srcId="{6D4D04D2-4EA4-4853-A7E6-4218297BB61B}" destId="{1F2CBBAE-8DE4-4098-A968-150C26AC17A0}" srcOrd="0" destOrd="0" presId="urn:microsoft.com/office/officeart/2005/8/layout/hierarchy3"/>
    <dgm:cxn modelId="{476CCE00-9A8C-46D8-89BE-A8A743008D01}" type="presParOf" srcId="{6D4D04D2-4EA4-4853-A7E6-4218297BB61B}" destId="{DC1E8541-96A1-4BA4-9824-C9E3DDDC4F4F}" srcOrd="1" destOrd="0" presId="urn:microsoft.com/office/officeart/2005/8/layout/hierarchy3"/>
    <dgm:cxn modelId="{70AAC016-9CC7-4C04-8266-8BADE23358C5}" type="presParOf" srcId="{D75108E5-ADFD-4A84-8B65-A97DC2DDB32E}" destId="{935D0DBA-A210-43BB-802F-12DA2C8D27AD}" srcOrd="1" destOrd="0" presId="urn:microsoft.com/office/officeart/2005/8/layout/hierarchy3"/>
    <dgm:cxn modelId="{3BF73D4C-A346-44B8-82F6-0420F77247DA}" type="presParOf" srcId="{935D0DBA-A210-43BB-802F-12DA2C8D27AD}" destId="{5189ADC4-A66A-4BE8-8145-9824F3763C2F}" srcOrd="0" destOrd="0" presId="urn:microsoft.com/office/officeart/2005/8/layout/hierarchy3"/>
    <dgm:cxn modelId="{17BF0C21-5EA7-4DD5-9C38-6F978D86CF54}" type="presParOf" srcId="{935D0DBA-A210-43BB-802F-12DA2C8D27AD}" destId="{01F2431C-F499-45E8-A2BA-C823F599EFCF}" srcOrd="1" destOrd="0" presId="urn:microsoft.com/office/officeart/2005/8/layout/hierarchy3"/>
    <dgm:cxn modelId="{0715CC9C-D5B3-4B27-8587-9CB3AB08ED5E}" type="presParOf" srcId="{3D736539-1529-435A-81E9-EDF68C656440}" destId="{572191B6-883E-4F13-A8B1-922B78E29431}" srcOrd="2" destOrd="0" presId="urn:microsoft.com/office/officeart/2005/8/layout/hierarchy3"/>
    <dgm:cxn modelId="{5A64A0C2-0FF8-41F0-BDA4-A442C75F11D2}" type="presParOf" srcId="{572191B6-883E-4F13-A8B1-922B78E29431}" destId="{1F316DD3-784C-4B96-BF52-B7995075C4E0}" srcOrd="0" destOrd="0" presId="urn:microsoft.com/office/officeart/2005/8/layout/hierarchy3"/>
    <dgm:cxn modelId="{7EE1DAFC-C138-4E52-900B-EC241F6810B5}" type="presParOf" srcId="{1F316DD3-784C-4B96-BF52-B7995075C4E0}" destId="{3E6C768D-8708-421B-9B44-ACB081EC8A07}" srcOrd="0" destOrd="0" presId="urn:microsoft.com/office/officeart/2005/8/layout/hierarchy3"/>
    <dgm:cxn modelId="{0B5F361E-2758-4240-A93E-4C905D6CA6C5}" type="presParOf" srcId="{1F316DD3-784C-4B96-BF52-B7995075C4E0}" destId="{550ACF94-6CD9-4DD9-99CC-9ED367FB1C2E}" srcOrd="1" destOrd="0" presId="urn:microsoft.com/office/officeart/2005/8/layout/hierarchy3"/>
    <dgm:cxn modelId="{3EB7F94C-EF65-4F4A-92E4-8D4B0D105C86}" type="presParOf" srcId="{572191B6-883E-4F13-A8B1-922B78E29431}" destId="{C97DA2EE-8568-4E7E-9F55-ECB5CA63916E}" srcOrd="1" destOrd="0" presId="urn:microsoft.com/office/officeart/2005/8/layout/hierarchy3"/>
    <dgm:cxn modelId="{35B18D3E-ADED-4DBD-958F-2E3D21575D3B}" type="presParOf" srcId="{C97DA2EE-8568-4E7E-9F55-ECB5CA63916E}" destId="{1FDDB5A1-3081-4870-9AEE-E86FD5367B3F}" srcOrd="0" destOrd="0" presId="urn:microsoft.com/office/officeart/2005/8/layout/hierarchy3"/>
    <dgm:cxn modelId="{C3FE401F-8A4C-4975-87A7-CBDBDCF3BF24}" type="presParOf" srcId="{C97DA2EE-8568-4E7E-9F55-ECB5CA63916E}" destId="{AA67DD5B-0B96-4FBE-86BC-E8A3F249A6C5}" srcOrd="1" destOrd="0" presId="urn:microsoft.com/office/officeart/2005/8/layout/hierarchy3"/>
    <dgm:cxn modelId="{9F0296A2-516D-4E55-AC1A-203616E52C93}" type="presParOf" srcId="{C97DA2EE-8568-4E7E-9F55-ECB5CA63916E}" destId="{60524624-97B1-458C-98DC-A0CE82D0918D}" srcOrd="2" destOrd="0" presId="urn:microsoft.com/office/officeart/2005/8/layout/hierarchy3"/>
    <dgm:cxn modelId="{D7032550-D897-476D-B61F-D20E86CD85D9}" type="presParOf" srcId="{C97DA2EE-8568-4E7E-9F55-ECB5CA63916E}" destId="{D44DEA92-3E63-4791-ADA4-C82729D6F84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8297EE-2416-464F-9FB9-B184DF4C493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59F3C5-2590-49A8-9A9A-0D74D6B83580}">
      <dgm:prSet phldrT="[Текст]" custT="1"/>
      <dgm:spPr/>
      <dgm:t>
        <a:bodyPr/>
        <a:lstStyle/>
        <a:p>
          <a:r>
            <a:rPr lang="ru-RU" sz="3500" dirty="0" smtClean="0"/>
            <a:t>МВД, ФСБ, </a:t>
          </a:r>
          <a:r>
            <a:rPr lang="ru-RU" sz="3500" dirty="0" err="1" smtClean="0"/>
            <a:t>Росгвардия</a:t>
          </a:r>
          <a:endParaRPr lang="ru-RU" sz="3500" dirty="0"/>
        </a:p>
      </dgm:t>
    </dgm:pt>
    <dgm:pt modelId="{A5FED7D6-81E6-4426-AAE8-CFCC61B5BDD7}" type="parTrans" cxnId="{CB1CD84D-094D-41E5-BC6C-9FEDAC1852D0}">
      <dgm:prSet/>
      <dgm:spPr/>
      <dgm:t>
        <a:bodyPr/>
        <a:lstStyle/>
        <a:p>
          <a:endParaRPr lang="ru-RU"/>
        </a:p>
      </dgm:t>
    </dgm:pt>
    <dgm:pt modelId="{7567CF04-EA5D-4F3D-8953-C2D3A42BCCC3}" type="sibTrans" cxnId="{CB1CD84D-094D-41E5-BC6C-9FEDAC1852D0}">
      <dgm:prSet/>
      <dgm:spPr/>
      <dgm:t>
        <a:bodyPr/>
        <a:lstStyle/>
        <a:p>
          <a:endParaRPr lang="ru-RU"/>
        </a:p>
      </dgm:t>
    </dgm:pt>
    <dgm:pt modelId="{FE5A9082-7420-478B-A7BB-5CD086096A59}">
      <dgm:prSet phldrT="[Текст]" custT="1"/>
      <dgm:spPr/>
      <dgm:t>
        <a:bodyPr/>
        <a:lstStyle/>
        <a:p>
          <a:r>
            <a:rPr lang="ru-RU" sz="1600" dirty="0" smtClean="0"/>
            <a:t>способы, методы самодельного изготовления взрывчатых веществ и взрывных устройств, незаконного изготовления или переделки оружия, основных частей огнестрельного оружия</a:t>
          </a:r>
          <a:endParaRPr lang="ru-RU" sz="1600" dirty="0"/>
        </a:p>
      </dgm:t>
    </dgm:pt>
    <dgm:pt modelId="{F8187E1E-F138-41E3-9D33-4C126D713098}" type="parTrans" cxnId="{8B8DBE7D-6BDC-49EA-BC58-00D1533BD4D8}">
      <dgm:prSet/>
      <dgm:spPr/>
      <dgm:t>
        <a:bodyPr/>
        <a:lstStyle/>
        <a:p>
          <a:endParaRPr lang="ru-RU"/>
        </a:p>
      </dgm:t>
    </dgm:pt>
    <dgm:pt modelId="{0F3D3F0B-396A-454F-BD9E-DAFD38536B1B}" type="sibTrans" cxnId="{8B8DBE7D-6BDC-49EA-BC58-00D1533BD4D8}">
      <dgm:prSet/>
      <dgm:spPr/>
      <dgm:t>
        <a:bodyPr/>
        <a:lstStyle/>
        <a:p>
          <a:endParaRPr lang="ru-RU"/>
        </a:p>
      </dgm:t>
    </dgm:pt>
    <dgm:pt modelId="{D49DFF32-0A32-4468-89AF-12D6BD293C3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500" dirty="0" err="1" smtClean="0"/>
            <a:t>Россельхознадзор</a:t>
          </a:r>
          <a:endParaRPr lang="ru-RU" sz="3500" dirty="0"/>
        </a:p>
      </dgm:t>
    </dgm:pt>
    <dgm:pt modelId="{9358E93C-A958-4BD7-96B2-A9848F4D4CFB}" type="parTrans" cxnId="{99EEADC3-FA16-4BDA-A42A-B5BDF2AA8D7F}">
      <dgm:prSet/>
      <dgm:spPr/>
      <dgm:t>
        <a:bodyPr/>
        <a:lstStyle/>
        <a:p>
          <a:endParaRPr lang="ru-RU"/>
        </a:p>
      </dgm:t>
    </dgm:pt>
    <dgm:pt modelId="{C4C6E75B-D3FA-49B0-8FE8-58DC54034377}" type="sibTrans" cxnId="{99EEADC3-FA16-4BDA-A42A-B5BDF2AA8D7F}">
      <dgm:prSet/>
      <dgm:spPr/>
      <dgm:t>
        <a:bodyPr/>
        <a:lstStyle/>
        <a:p>
          <a:endParaRPr lang="ru-RU"/>
        </a:p>
      </dgm:t>
    </dgm:pt>
    <dgm:pt modelId="{3AE135A5-FF5A-4E09-9177-A7EF4B6D1E4E}">
      <dgm:prSet phldrT="[Текст]" custT="1"/>
      <dgm:spPr/>
      <dgm:t>
        <a:bodyPr/>
        <a:lstStyle/>
        <a:p>
          <a:r>
            <a:rPr lang="ru-RU" sz="1600" dirty="0" smtClean="0"/>
            <a:t>предложение о розничной торговле лекарственными препаратами для ветеринарного применения, розничная торговля которыми ограничена или запрещена / лица без лицензии.</a:t>
          </a:r>
          <a:endParaRPr lang="ru-RU" sz="1600" dirty="0"/>
        </a:p>
      </dgm:t>
    </dgm:pt>
    <dgm:pt modelId="{B4DB7CB9-E693-4F14-A29A-CDDEA01B62A4}" type="parTrans" cxnId="{42BF233D-8928-4677-BAB3-FB87899DC88F}">
      <dgm:prSet/>
      <dgm:spPr/>
      <dgm:t>
        <a:bodyPr/>
        <a:lstStyle/>
        <a:p>
          <a:endParaRPr lang="ru-RU"/>
        </a:p>
      </dgm:t>
    </dgm:pt>
    <dgm:pt modelId="{C897C899-8E4A-4F2A-A1B2-21302480143B}" type="sibTrans" cxnId="{42BF233D-8928-4677-BAB3-FB87899DC88F}">
      <dgm:prSet/>
      <dgm:spPr/>
      <dgm:t>
        <a:bodyPr/>
        <a:lstStyle/>
        <a:p>
          <a:endParaRPr lang="ru-RU"/>
        </a:p>
      </dgm:t>
    </dgm:pt>
    <dgm:pt modelId="{3D736539-1529-435A-81E9-EDF68C656440}" type="pres">
      <dgm:prSet presAssocID="{ED8297EE-2416-464F-9FB9-B184DF4C49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CC4D48-7EA5-477B-81F6-DE30CF2D4569}" type="pres">
      <dgm:prSet presAssocID="{C659F3C5-2590-49A8-9A9A-0D74D6B83580}" presName="root" presStyleCnt="0"/>
      <dgm:spPr/>
    </dgm:pt>
    <dgm:pt modelId="{16D9B8CA-250E-41A1-8AA6-6B658883EF2E}" type="pres">
      <dgm:prSet presAssocID="{C659F3C5-2590-49A8-9A9A-0D74D6B83580}" presName="rootComposite" presStyleCnt="0"/>
      <dgm:spPr/>
    </dgm:pt>
    <dgm:pt modelId="{5271D111-E766-42F7-8628-D9B4EE4825FB}" type="pres">
      <dgm:prSet presAssocID="{C659F3C5-2590-49A8-9A9A-0D74D6B83580}" presName="rootText" presStyleLbl="node1" presStyleIdx="0" presStyleCnt="2" custScaleX="53678" custScaleY="46646" custLinFactNeighborX="6824" custLinFactNeighborY="-11201"/>
      <dgm:spPr/>
      <dgm:t>
        <a:bodyPr/>
        <a:lstStyle/>
        <a:p>
          <a:endParaRPr lang="ru-RU"/>
        </a:p>
      </dgm:t>
    </dgm:pt>
    <dgm:pt modelId="{9BBE773D-44D0-43DC-BDF3-92BA42F806AB}" type="pres">
      <dgm:prSet presAssocID="{C659F3C5-2590-49A8-9A9A-0D74D6B83580}" presName="rootConnector" presStyleLbl="node1" presStyleIdx="0" presStyleCnt="2"/>
      <dgm:spPr/>
      <dgm:t>
        <a:bodyPr/>
        <a:lstStyle/>
        <a:p>
          <a:endParaRPr lang="ru-RU"/>
        </a:p>
      </dgm:t>
    </dgm:pt>
    <dgm:pt modelId="{BECBBE25-F002-4078-AE57-443334004BF9}" type="pres">
      <dgm:prSet presAssocID="{C659F3C5-2590-49A8-9A9A-0D74D6B83580}" presName="childShape" presStyleCnt="0"/>
      <dgm:spPr/>
    </dgm:pt>
    <dgm:pt modelId="{639A9059-E446-4E4B-98F2-8C10B55252EA}" type="pres">
      <dgm:prSet presAssocID="{F8187E1E-F138-41E3-9D33-4C126D713098}" presName="Name13" presStyleLbl="parChTrans1D2" presStyleIdx="0" presStyleCnt="2"/>
      <dgm:spPr/>
      <dgm:t>
        <a:bodyPr/>
        <a:lstStyle/>
        <a:p>
          <a:endParaRPr lang="ru-RU"/>
        </a:p>
      </dgm:t>
    </dgm:pt>
    <dgm:pt modelId="{CCCEC7F2-5215-4756-B621-F8079FF89AD4}" type="pres">
      <dgm:prSet presAssocID="{FE5A9082-7420-478B-A7BB-5CD086096A59}" presName="childText" presStyleLbl="bgAcc1" presStyleIdx="0" presStyleCnt="2" custScaleX="58533" custScaleY="41294" custLinFactNeighborX="8838" custLinFactNeighborY="-21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108E5-ADFD-4A84-8B65-A97DC2DDB32E}" type="pres">
      <dgm:prSet presAssocID="{D49DFF32-0A32-4468-89AF-12D6BD293C31}" presName="root" presStyleCnt="0"/>
      <dgm:spPr/>
    </dgm:pt>
    <dgm:pt modelId="{6D4D04D2-4EA4-4853-A7E6-4218297BB61B}" type="pres">
      <dgm:prSet presAssocID="{D49DFF32-0A32-4468-89AF-12D6BD293C31}" presName="rootComposite" presStyleCnt="0"/>
      <dgm:spPr/>
    </dgm:pt>
    <dgm:pt modelId="{1F2CBBAE-8DE4-4098-A968-150C26AC17A0}" type="pres">
      <dgm:prSet presAssocID="{D49DFF32-0A32-4468-89AF-12D6BD293C31}" presName="rootText" presStyleLbl="node1" presStyleIdx="1" presStyleCnt="2" custScaleX="46448" custScaleY="47427" custLinFactNeighborX="-8395" custLinFactNeighborY="-11031"/>
      <dgm:spPr/>
      <dgm:t>
        <a:bodyPr/>
        <a:lstStyle/>
        <a:p>
          <a:endParaRPr lang="ru-RU"/>
        </a:p>
      </dgm:t>
    </dgm:pt>
    <dgm:pt modelId="{DC1E8541-96A1-4BA4-9824-C9E3DDDC4F4F}" type="pres">
      <dgm:prSet presAssocID="{D49DFF32-0A32-4468-89AF-12D6BD293C31}" presName="rootConnector" presStyleLbl="node1" presStyleIdx="1" presStyleCnt="2"/>
      <dgm:spPr/>
      <dgm:t>
        <a:bodyPr/>
        <a:lstStyle/>
        <a:p>
          <a:endParaRPr lang="ru-RU"/>
        </a:p>
      </dgm:t>
    </dgm:pt>
    <dgm:pt modelId="{935D0DBA-A210-43BB-802F-12DA2C8D27AD}" type="pres">
      <dgm:prSet presAssocID="{D49DFF32-0A32-4468-89AF-12D6BD293C31}" presName="childShape" presStyleCnt="0"/>
      <dgm:spPr/>
    </dgm:pt>
    <dgm:pt modelId="{5189ADC4-A66A-4BE8-8145-9824F3763C2F}" type="pres">
      <dgm:prSet presAssocID="{B4DB7CB9-E693-4F14-A29A-CDDEA01B62A4}" presName="Name13" presStyleLbl="parChTrans1D2" presStyleIdx="1" presStyleCnt="2"/>
      <dgm:spPr/>
      <dgm:t>
        <a:bodyPr/>
        <a:lstStyle/>
        <a:p>
          <a:endParaRPr lang="ru-RU"/>
        </a:p>
      </dgm:t>
    </dgm:pt>
    <dgm:pt modelId="{01F2431C-F499-45E8-A2BA-C823F599EFCF}" type="pres">
      <dgm:prSet presAssocID="{3AE135A5-FF5A-4E09-9177-A7EF4B6D1E4E}" presName="childText" presStyleLbl="bgAcc1" presStyleIdx="1" presStyleCnt="2" custScaleX="48200" custScaleY="41646" custLinFactNeighborX="-7629" custLinFactNeighborY="-18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74F14E-A5DA-4B6F-A63A-994863039196}" type="presOf" srcId="{B4DB7CB9-E693-4F14-A29A-CDDEA01B62A4}" destId="{5189ADC4-A66A-4BE8-8145-9824F3763C2F}" srcOrd="0" destOrd="0" presId="urn:microsoft.com/office/officeart/2005/8/layout/hierarchy3"/>
    <dgm:cxn modelId="{99EEADC3-FA16-4BDA-A42A-B5BDF2AA8D7F}" srcId="{ED8297EE-2416-464F-9FB9-B184DF4C4937}" destId="{D49DFF32-0A32-4468-89AF-12D6BD293C31}" srcOrd="1" destOrd="0" parTransId="{9358E93C-A958-4BD7-96B2-A9848F4D4CFB}" sibTransId="{C4C6E75B-D3FA-49B0-8FE8-58DC54034377}"/>
    <dgm:cxn modelId="{2336F98D-26EA-4278-8398-96CCCFFCA2FE}" type="presOf" srcId="{ED8297EE-2416-464F-9FB9-B184DF4C4937}" destId="{3D736539-1529-435A-81E9-EDF68C656440}" srcOrd="0" destOrd="0" presId="urn:microsoft.com/office/officeart/2005/8/layout/hierarchy3"/>
    <dgm:cxn modelId="{42BF233D-8928-4677-BAB3-FB87899DC88F}" srcId="{D49DFF32-0A32-4468-89AF-12D6BD293C31}" destId="{3AE135A5-FF5A-4E09-9177-A7EF4B6D1E4E}" srcOrd="0" destOrd="0" parTransId="{B4DB7CB9-E693-4F14-A29A-CDDEA01B62A4}" sibTransId="{C897C899-8E4A-4F2A-A1B2-21302480143B}"/>
    <dgm:cxn modelId="{40B3A1AF-6BF6-4CCC-B053-96BD74A7B94C}" type="presOf" srcId="{C659F3C5-2590-49A8-9A9A-0D74D6B83580}" destId="{9BBE773D-44D0-43DC-BDF3-92BA42F806AB}" srcOrd="1" destOrd="0" presId="urn:microsoft.com/office/officeart/2005/8/layout/hierarchy3"/>
    <dgm:cxn modelId="{8B8DBE7D-6BDC-49EA-BC58-00D1533BD4D8}" srcId="{C659F3C5-2590-49A8-9A9A-0D74D6B83580}" destId="{FE5A9082-7420-478B-A7BB-5CD086096A59}" srcOrd="0" destOrd="0" parTransId="{F8187E1E-F138-41E3-9D33-4C126D713098}" sibTransId="{0F3D3F0B-396A-454F-BD9E-DAFD38536B1B}"/>
    <dgm:cxn modelId="{ACACCCD0-F459-4B61-AFA8-45CFA5CB0F82}" type="presOf" srcId="{D49DFF32-0A32-4468-89AF-12D6BD293C31}" destId="{DC1E8541-96A1-4BA4-9824-C9E3DDDC4F4F}" srcOrd="1" destOrd="0" presId="urn:microsoft.com/office/officeart/2005/8/layout/hierarchy3"/>
    <dgm:cxn modelId="{CC062FAD-F5D1-4075-9840-EB9637A1EB3B}" type="presOf" srcId="{3AE135A5-FF5A-4E09-9177-A7EF4B6D1E4E}" destId="{01F2431C-F499-45E8-A2BA-C823F599EFCF}" srcOrd="0" destOrd="0" presId="urn:microsoft.com/office/officeart/2005/8/layout/hierarchy3"/>
    <dgm:cxn modelId="{C99F14B1-E22A-4D91-AB28-AEA05EB4A715}" type="presOf" srcId="{C659F3C5-2590-49A8-9A9A-0D74D6B83580}" destId="{5271D111-E766-42F7-8628-D9B4EE4825FB}" srcOrd="0" destOrd="0" presId="urn:microsoft.com/office/officeart/2005/8/layout/hierarchy3"/>
    <dgm:cxn modelId="{CB1CD84D-094D-41E5-BC6C-9FEDAC1852D0}" srcId="{ED8297EE-2416-464F-9FB9-B184DF4C4937}" destId="{C659F3C5-2590-49A8-9A9A-0D74D6B83580}" srcOrd="0" destOrd="0" parTransId="{A5FED7D6-81E6-4426-AAE8-CFCC61B5BDD7}" sibTransId="{7567CF04-EA5D-4F3D-8953-C2D3A42BCCC3}"/>
    <dgm:cxn modelId="{6EFA83D6-1865-45AA-8F92-7E3967B00DBA}" type="presOf" srcId="{FE5A9082-7420-478B-A7BB-5CD086096A59}" destId="{CCCEC7F2-5215-4756-B621-F8079FF89AD4}" srcOrd="0" destOrd="0" presId="urn:microsoft.com/office/officeart/2005/8/layout/hierarchy3"/>
    <dgm:cxn modelId="{6F223F10-EC8C-4B66-9217-48AD7D5856C0}" type="presOf" srcId="{D49DFF32-0A32-4468-89AF-12D6BD293C31}" destId="{1F2CBBAE-8DE4-4098-A968-150C26AC17A0}" srcOrd="0" destOrd="0" presId="urn:microsoft.com/office/officeart/2005/8/layout/hierarchy3"/>
    <dgm:cxn modelId="{1609D42E-61F5-4780-8BE9-1C5B9DEBE08E}" type="presOf" srcId="{F8187E1E-F138-41E3-9D33-4C126D713098}" destId="{639A9059-E446-4E4B-98F2-8C10B55252EA}" srcOrd="0" destOrd="0" presId="urn:microsoft.com/office/officeart/2005/8/layout/hierarchy3"/>
    <dgm:cxn modelId="{AE26FE3D-6BD7-4896-9FC3-62A48D79AE05}" type="presParOf" srcId="{3D736539-1529-435A-81E9-EDF68C656440}" destId="{3CCC4D48-7EA5-477B-81F6-DE30CF2D4569}" srcOrd="0" destOrd="0" presId="urn:microsoft.com/office/officeart/2005/8/layout/hierarchy3"/>
    <dgm:cxn modelId="{FEE014F1-29FE-48F3-B175-CAF2ACEF03E4}" type="presParOf" srcId="{3CCC4D48-7EA5-477B-81F6-DE30CF2D4569}" destId="{16D9B8CA-250E-41A1-8AA6-6B658883EF2E}" srcOrd="0" destOrd="0" presId="urn:microsoft.com/office/officeart/2005/8/layout/hierarchy3"/>
    <dgm:cxn modelId="{75B8FBC5-8AD5-4674-97FA-236A0D29E0B0}" type="presParOf" srcId="{16D9B8CA-250E-41A1-8AA6-6B658883EF2E}" destId="{5271D111-E766-42F7-8628-D9B4EE4825FB}" srcOrd="0" destOrd="0" presId="urn:microsoft.com/office/officeart/2005/8/layout/hierarchy3"/>
    <dgm:cxn modelId="{C80B3883-1C72-4441-81C3-1D7D1BDD34E8}" type="presParOf" srcId="{16D9B8CA-250E-41A1-8AA6-6B658883EF2E}" destId="{9BBE773D-44D0-43DC-BDF3-92BA42F806AB}" srcOrd="1" destOrd="0" presId="urn:microsoft.com/office/officeart/2005/8/layout/hierarchy3"/>
    <dgm:cxn modelId="{08995AA3-0062-488F-BCD9-89A420316AE1}" type="presParOf" srcId="{3CCC4D48-7EA5-477B-81F6-DE30CF2D4569}" destId="{BECBBE25-F002-4078-AE57-443334004BF9}" srcOrd="1" destOrd="0" presId="urn:microsoft.com/office/officeart/2005/8/layout/hierarchy3"/>
    <dgm:cxn modelId="{AD5CD181-4F82-49C1-9AA9-E9F962903301}" type="presParOf" srcId="{BECBBE25-F002-4078-AE57-443334004BF9}" destId="{639A9059-E446-4E4B-98F2-8C10B55252EA}" srcOrd="0" destOrd="0" presId="urn:microsoft.com/office/officeart/2005/8/layout/hierarchy3"/>
    <dgm:cxn modelId="{494FC972-571C-46C4-8885-D1AA01E8C727}" type="presParOf" srcId="{BECBBE25-F002-4078-AE57-443334004BF9}" destId="{CCCEC7F2-5215-4756-B621-F8079FF89AD4}" srcOrd="1" destOrd="0" presId="urn:microsoft.com/office/officeart/2005/8/layout/hierarchy3"/>
    <dgm:cxn modelId="{3F642860-2EEF-4070-98E0-9661A438DD6C}" type="presParOf" srcId="{3D736539-1529-435A-81E9-EDF68C656440}" destId="{D75108E5-ADFD-4A84-8B65-A97DC2DDB32E}" srcOrd="1" destOrd="0" presId="urn:microsoft.com/office/officeart/2005/8/layout/hierarchy3"/>
    <dgm:cxn modelId="{C2610398-E64A-402A-9571-1952012C7B58}" type="presParOf" srcId="{D75108E5-ADFD-4A84-8B65-A97DC2DDB32E}" destId="{6D4D04D2-4EA4-4853-A7E6-4218297BB61B}" srcOrd="0" destOrd="0" presId="urn:microsoft.com/office/officeart/2005/8/layout/hierarchy3"/>
    <dgm:cxn modelId="{DC590D6B-E31B-4F9D-92B4-AA01B6469D68}" type="presParOf" srcId="{6D4D04D2-4EA4-4853-A7E6-4218297BB61B}" destId="{1F2CBBAE-8DE4-4098-A968-150C26AC17A0}" srcOrd="0" destOrd="0" presId="urn:microsoft.com/office/officeart/2005/8/layout/hierarchy3"/>
    <dgm:cxn modelId="{A018DC6F-BD7C-4412-8A67-126E51842080}" type="presParOf" srcId="{6D4D04D2-4EA4-4853-A7E6-4218297BB61B}" destId="{DC1E8541-96A1-4BA4-9824-C9E3DDDC4F4F}" srcOrd="1" destOrd="0" presId="urn:microsoft.com/office/officeart/2005/8/layout/hierarchy3"/>
    <dgm:cxn modelId="{A181EF81-DFD9-48F5-B545-7A464A6953CA}" type="presParOf" srcId="{D75108E5-ADFD-4A84-8B65-A97DC2DDB32E}" destId="{935D0DBA-A210-43BB-802F-12DA2C8D27AD}" srcOrd="1" destOrd="0" presId="urn:microsoft.com/office/officeart/2005/8/layout/hierarchy3"/>
    <dgm:cxn modelId="{CA8F1F94-47D2-426B-96C0-78B67B79252A}" type="presParOf" srcId="{935D0DBA-A210-43BB-802F-12DA2C8D27AD}" destId="{5189ADC4-A66A-4BE8-8145-9824F3763C2F}" srcOrd="0" destOrd="0" presId="urn:microsoft.com/office/officeart/2005/8/layout/hierarchy3"/>
    <dgm:cxn modelId="{AFDA32A5-2F53-41A1-9826-41415E91D81F}" type="presParOf" srcId="{935D0DBA-A210-43BB-802F-12DA2C8D27AD}" destId="{01F2431C-F499-45E8-A2BA-C823F599EF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8297EE-2416-464F-9FB9-B184DF4C4937}" type="doc">
      <dgm:prSet loTypeId="urn:microsoft.com/office/officeart/2005/8/layout/hierarchy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A818B2B-3E08-44EC-9D8C-5C64E924AA62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Роскомнадзор</a:t>
          </a:r>
        </a:p>
      </dgm:t>
    </dgm:pt>
    <dgm:pt modelId="{BFDCA6A1-44AF-4709-9E02-293B69482CCE}" type="parTrans" cxnId="{E8607AA7-D088-4A3F-BADB-3F4E7D505E50}">
      <dgm:prSet/>
      <dgm:spPr/>
      <dgm:t>
        <a:bodyPr/>
        <a:lstStyle/>
        <a:p>
          <a:endParaRPr lang="ru-RU"/>
        </a:p>
      </dgm:t>
    </dgm:pt>
    <dgm:pt modelId="{C51FD269-AEE6-4A5C-BBBC-9615CF3D3430}" type="sibTrans" cxnId="{E8607AA7-D088-4A3F-BADB-3F4E7D505E50}">
      <dgm:prSet/>
      <dgm:spPr/>
      <dgm:t>
        <a:bodyPr/>
        <a:lstStyle/>
        <a:p>
          <a:endParaRPr lang="ru-RU"/>
        </a:p>
      </dgm:t>
    </dgm:pt>
    <dgm:pt modelId="{A167BA2E-030A-4E6A-8EDE-53F08E3E39D3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порнографические изображения несовершеннолетних </a:t>
          </a:r>
        </a:p>
      </dgm:t>
    </dgm:pt>
    <dgm:pt modelId="{BFA48638-94AD-4854-9590-4A60E9909E87}" type="parTrans" cxnId="{FCE2569C-1720-47F3-8099-E98A662CBC10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9BCAEB0-E53B-4E0C-9DA1-5B667C025687}" type="sibTrans" cxnId="{FCE2569C-1720-47F3-8099-E98A662CBC10}">
      <dgm:prSet/>
      <dgm:spPr/>
      <dgm:t>
        <a:bodyPr/>
        <a:lstStyle/>
        <a:p>
          <a:endParaRPr lang="ru-RU"/>
        </a:p>
      </dgm:t>
    </dgm:pt>
    <dgm:pt modelId="{E5ADA21B-8C03-495A-8642-55283353AA20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+mn-lt"/>
            </a:rPr>
            <a:t>суицид </a:t>
          </a:r>
          <a:r>
            <a:rPr lang="ru-RU" sz="1600" dirty="0">
              <a:latin typeface="+mn-lt"/>
            </a:rPr>
            <a:t>в СМИ</a:t>
          </a:r>
        </a:p>
      </dgm:t>
    </dgm:pt>
    <dgm:pt modelId="{C4C9DE15-0ACE-4038-BDE4-EA3CC48BB112}" type="parTrans" cxnId="{7C3473B2-67FB-442E-90FC-063851F6031F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9B7BAE35-8388-43D1-A5C6-5199645D4BF1}" type="sibTrans" cxnId="{7C3473B2-67FB-442E-90FC-063851F6031F}">
      <dgm:prSet/>
      <dgm:spPr/>
      <dgm:t>
        <a:bodyPr/>
        <a:lstStyle/>
        <a:p>
          <a:endParaRPr lang="ru-RU"/>
        </a:p>
      </dgm:t>
    </dgm:pt>
    <dgm:pt modelId="{EE356BA6-04C5-4A65-B876-28C97DE1FAAE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информация </a:t>
          </a:r>
          <a:br>
            <a:rPr lang="ru-RU" sz="1600" dirty="0"/>
          </a:br>
          <a:r>
            <a:rPr lang="ru-RU" sz="1600" dirty="0"/>
            <a:t>о несовершеннолетнем, пострадавшем в результате противоправных действий, размещенная в СМИ</a:t>
          </a:r>
        </a:p>
      </dgm:t>
    </dgm:pt>
    <dgm:pt modelId="{4AAAB36A-6954-4BAF-81BB-A53891BF933E}" type="parTrans" cxnId="{354379D0-D8F3-4AF3-AF65-4642838D678D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B465093-D36F-4281-AEA8-43B6247D1FCE}" type="sibTrans" cxnId="{354379D0-D8F3-4AF3-AF65-4642838D678D}">
      <dgm:prSet/>
      <dgm:spPr/>
      <dgm:t>
        <a:bodyPr/>
        <a:lstStyle/>
        <a:p>
          <a:endParaRPr lang="ru-RU"/>
        </a:p>
      </dgm:t>
    </dgm:pt>
    <dgm:pt modelId="{04970250-2592-48E4-9933-CF1D3FEE453D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>
              <a:latin typeface="+mn-lt"/>
            </a:rPr>
            <a:t>информация, распространяемая посредством сети «Интернет», решение </a:t>
          </a:r>
          <a:br>
            <a:rPr lang="ru-RU" sz="1600" dirty="0">
              <a:latin typeface="+mn-lt"/>
            </a:rPr>
          </a:br>
          <a:r>
            <a:rPr lang="ru-RU" sz="1600" dirty="0">
              <a:latin typeface="+mn-lt"/>
            </a:rPr>
            <a:t>о запрете к распространению которой </a:t>
          </a:r>
          <a:br>
            <a:rPr lang="ru-RU" sz="1600" dirty="0">
              <a:latin typeface="+mn-lt"/>
            </a:rPr>
          </a:br>
          <a:r>
            <a:rPr lang="ru-RU" sz="1600" dirty="0">
              <a:latin typeface="+mn-lt"/>
            </a:rPr>
            <a:t>на территории РФ принято уполномоченными органами или судом</a:t>
          </a:r>
        </a:p>
      </dgm:t>
    </dgm:pt>
    <dgm:pt modelId="{3F156B9B-173D-42BE-AC2A-F63925E5EF61}" type="parTrans" cxnId="{CE8A26AF-CA9C-491A-BCE3-52C68D846EC2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266049DD-88B5-4239-BBA7-055D2D7A393D}" type="sibTrans" cxnId="{CE8A26AF-CA9C-491A-BCE3-52C68D846EC2}">
      <dgm:prSet/>
      <dgm:spPr/>
      <dgm:t>
        <a:bodyPr/>
        <a:lstStyle/>
        <a:p>
          <a:endParaRPr lang="ru-RU"/>
        </a:p>
      </dgm:t>
    </dgm:pt>
    <dgm:pt modelId="{C7237F1A-1A87-423A-BB95-0749452C09E7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наркотический </a:t>
          </a:r>
          <a:r>
            <a:rPr lang="ru-RU" sz="1600" dirty="0"/>
            <a:t>«контент» в СМИ</a:t>
          </a:r>
        </a:p>
      </dgm:t>
    </dgm:pt>
    <dgm:pt modelId="{9581AF74-0211-4100-AFEB-F1DFC31085C7}" type="parTrans" cxnId="{D3E7766E-237A-4153-83A6-5ADCACEFF918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7CCB669-932B-48AC-88E8-7614A7F656A0}" type="sibTrans" cxnId="{D3E7766E-237A-4153-83A6-5ADCACEFF918}">
      <dgm:prSet/>
      <dgm:spPr/>
      <dgm:t>
        <a:bodyPr/>
        <a:lstStyle/>
        <a:p>
          <a:endParaRPr lang="ru-RU"/>
        </a:p>
      </dgm:t>
    </dgm:pt>
    <dgm:pt modelId="{978092D0-596B-4701-974C-96E5456F76BA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u-RU" sz="1400" b="0" i="1" u="none" strike="noStrike" cap="none" normalizeH="0" baseline="0" dirty="0" smtClean="0">
              <a:ln/>
              <a:solidFill>
                <a:schemeClr val="tx2"/>
              </a:solidFill>
              <a:effectLst/>
              <a:latin typeface="+mn-lt"/>
              <a:ea typeface="Microsoft YaHei" panose="020B0503020204020204" pitchFamily="34" charset="-122"/>
            </a:rPr>
            <a:t>информация, пропагандирующая нетрадиционные сексуальные отношения</a:t>
          </a:r>
          <a:r>
            <a:rPr kumimoji="0" lang="ru-RU" sz="1400" b="0" i="1" u="none" strike="noStrike" cap="none" normalizeH="0" dirty="0" smtClean="0">
              <a:ln/>
              <a:solidFill>
                <a:schemeClr val="tx2"/>
              </a:solidFill>
              <a:effectLst/>
              <a:latin typeface="+mn-lt"/>
              <a:ea typeface="Microsoft YaHei" panose="020B0503020204020204" pitchFamily="34" charset="-122"/>
            </a:rPr>
            <a:t> и (или) предпочтения, педофилию, смену пола</a:t>
          </a:r>
          <a:endParaRPr kumimoji="0" lang="ru-RU" sz="1400" b="0" i="1" u="none" strike="noStrike" cap="none" normalizeH="0" baseline="0" dirty="0" smtClean="0">
            <a:ln/>
            <a:solidFill>
              <a:schemeClr val="tx2"/>
            </a:solidFill>
            <a:effectLst/>
            <a:latin typeface="+mn-lt"/>
            <a:ea typeface="Microsoft YaHei" panose="020B0503020204020204" pitchFamily="34" charset="-122"/>
          </a:endParaRPr>
        </a:p>
      </dgm:t>
    </dgm:pt>
    <dgm:pt modelId="{A48E483A-D109-4ADD-B3F1-E3CA5B109F05}" type="parTrans" cxnId="{0407E684-9E0D-4E4C-8ED4-4E42263F62A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ln>
              <a:solidFill>
                <a:schemeClr val="tx1"/>
              </a:solidFill>
              <a:prstDash val="dashDot"/>
            </a:ln>
          </a:endParaRPr>
        </a:p>
      </dgm:t>
    </dgm:pt>
    <dgm:pt modelId="{F5D26573-F01A-41BA-A2C2-778F8EF75E18}" type="sibTrans" cxnId="{0407E684-9E0D-4E4C-8ED4-4E42263F62A9}">
      <dgm:prSet/>
      <dgm:spPr/>
      <dgm:t>
        <a:bodyPr/>
        <a:lstStyle/>
        <a:p>
          <a:endParaRPr lang="ru-RU"/>
        </a:p>
      </dgm:t>
    </dgm:pt>
    <dgm:pt modelId="{D2EE4FBF-7467-4B59-B170-09A4660D506D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взрывчатые вещества, оружие и боеприпасы в СМИ</a:t>
          </a:r>
          <a:endParaRPr lang="ru-RU" sz="1600" dirty="0"/>
        </a:p>
      </dgm:t>
    </dgm:pt>
    <dgm:pt modelId="{AC4C29FF-89F6-4D8A-9764-0B0625A89232}" type="parTrans" cxnId="{D2F1AFCA-D6AE-474D-A7BD-B20FA38868FC}">
      <dgm:prSet/>
      <dgm:spPr/>
      <dgm:t>
        <a:bodyPr/>
        <a:lstStyle/>
        <a:p>
          <a:endParaRPr lang="ru-RU"/>
        </a:p>
      </dgm:t>
    </dgm:pt>
    <dgm:pt modelId="{05BE485B-D49E-446C-913D-1D39D67C8387}" type="sibTrans" cxnId="{D2F1AFCA-D6AE-474D-A7BD-B20FA38868FC}">
      <dgm:prSet/>
      <dgm:spPr/>
      <dgm:t>
        <a:bodyPr/>
        <a:lstStyle/>
        <a:p>
          <a:endParaRPr lang="ru-RU"/>
        </a:p>
      </dgm:t>
    </dgm:pt>
    <dgm:pt modelId="{3D736539-1529-435A-81E9-EDF68C656440}" type="pres">
      <dgm:prSet presAssocID="{ED8297EE-2416-464F-9FB9-B184DF4C49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2191B6-883E-4F13-A8B1-922B78E29431}" type="pres">
      <dgm:prSet presAssocID="{BA818B2B-3E08-44EC-9D8C-5C64E924AA62}" presName="root" presStyleCnt="0"/>
      <dgm:spPr/>
      <dgm:t>
        <a:bodyPr/>
        <a:lstStyle/>
        <a:p>
          <a:endParaRPr lang="ru-RU"/>
        </a:p>
      </dgm:t>
    </dgm:pt>
    <dgm:pt modelId="{1F316DD3-784C-4B96-BF52-B7995075C4E0}" type="pres">
      <dgm:prSet presAssocID="{BA818B2B-3E08-44EC-9D8C-5C64E924AA62}" presName="rootComposite" presStyleCnt="0"/>
      <dgm:spPr/>
      <dgm:t>
        <a:bodyPr/>
        <a:lstStyle/>
        <a:p>
          <a:endParaRPr lang="ru-RU"/>
        </a:p>
      </dgm:t>
    </dgm:pt>
    <dgm:pt modelId="{3E6C768D-8708-421B-9B44-ACB081EC8A07}" type="pres">
      <dgm:prSet presAssocID="{BA818B2B-3E08-44EC-9D8C-5C64E924AA62}" presName="rootText" presStyleLbl="node1" presStyleIdx="0" presStyleCnt="2" custScaleX="720327" custScaleY="393030" custLinFactX="-300000" custLinFactNeighborX="-319547" custLinFactNeighborY="22023"/>
      <dgm:spPr/>
      <dgm:t>
        <a:bodyPr/>
        <a:lstStyle/>
        <a:p>
          <a:endParaRPr lang="ru-RU"/>
        </a:p>
      </dgm:t>
    </dgm:pt>
    <dgm:pt modelId="{550ACF94-6CD9-4DD9-99CC-9ED367FB1C2E}" type="pres">
      <dgm:prSet presAssocID="{BA818B2B-3E08-44EC-9D8C-5C64E924AA62}" presName="rootConnector" presStyleLbl="node1" presStyleIdx="0" presStyleCnt="2"/>
      <dgm:spPr/>
      <dgm:t>
        <a:bodyPr/>
        <a:lstStyle/>
        <a:p>
          <a:endParaRPr lang="ru-RU"/>
        </a:p>
      </dgm:t>
    </dgm:pt>
    <dgm:pt modelId="{C97DA2EE-8568-4E7E-9F55-ECB5CA63916E}" type="pres">
      <dgm:prSet presAssocID="{BA818B2B-3E08-44EC-9D8C-5C64E924AA62}" presName="childShape" presStyleCnt="0"/>
      <dgm:spPr/>
      <dgm:t>
        <a:bodyPr/>
        <a:lstStyle/>
        <a:p>
          <a:endParaRPr lang="ru-RU"/>
        </a:p>
      </dgm:t>
    </dgm:pt>
    <dgm:pt modelId="{C6DC879F-AE6D-4CD7-A1C6-B2564987566B}" type="pres">
      <dgm:prSet presAssocID="{BFA48638-94AD-4854-9590-4A60E9909E87}" presName="Name13" presStyleLbl="parChTrans1D2" presStyleIdx="0" presStyleCnt="6"/>
      <dgm:spPr/>
      <dgm:t>
        <a:bodyPr/>
        <a:lstStyle/>
        <a:p>
          <a:endParaRPr lang="ru-RU"/>
        </a:p>
      </dgm:t>
    </dgm:pt>
    <dgm:pt modelId="{028A468D-6DF6-4246-9948-6DAE0F2DAE41}" type="pres">
      <dgm:prSet presAssocID="{A167BA2E-030A-4E6A-8EDE-53F08E3E39D3}" presName="childText" presStyleLbl="bgAcc1" presStyleIdx="0" presStyleCnt="6" custScaleX="861967" custScaleY="466870" custLinFactY="-71094" custLinFactNeighborX="4811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A2B3A-F810-4B23-82B3-E23B8FF43B70}" type="pres">
      <dgm:prSet presAssocID="{9581AF74-0211-4100-AFEB-F1DFC31085C7}" presName="Name13" presStyleLbl="parChTrans1D2" presStyleIdx="1" presStyleCnt="6"/>
      <dgm:spPr/>
      <dgm:t>
        <a:bodyPr/>
        <a:lstStyle/>
        <a:p>
          <a:endParaRPr lang="ru-RU"/>
        </a:p>
      </dgm:t>
    </dgm:pt>
    <dgm:pt modelId="{F7BF5493-1766-46D4-AC98-5EBC4C826046}" type="pres">
      <dgm:prSet presAssocID="{C7237F1A-1A87-423A-BB95-0749452C09E7}" presName="childText" presStyleLbl="bgAcc1" presStyleIdx="1" presStyleCnt="6" custScaleX="714779" custScaleY="330851" custLinFactX="200000" custLinFactY="-43377" custLinFactNeighborX="29062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95C9F-11A7-4151-B032-6B763D850B61}" type="pres">
      <dgm:prSet presAssocID="{C4C9DE15-0ACE-4038-BDE4-EA3CC48BB11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63349A5B-10CE-4B6B-9E8E-5256E073B913}" type="pres">
      <dgm:prSet presAssocID="{E5ADA21B-8C03-495A-8642-55283353AA20}" presName="childText" presStyleLbl="bgAcc1" presStyleIdx="2" presStyleCnt="6" custScaleX="461728" custScaleY="347170" custLinFactX="673358" custLinFactY="-118123" custLinFactNeighborX="70000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B8572-BAB0-44A0-A7CB-A047F78FB7DA}" type="pres">
      <dgm:prSet presAssocID="{4AAAB36A-6954-4BAF-81BB-A53891BF933E}" presName="Name13" presStyleLbl="parChTrans1D2" presStyleIdx="3" presStyleCnt="6"/>
      <dgm:spPr/>
      <dgm:t>
        <a:bodyPr/>
        <a:lstStyle/>
        <a:p>
          <a:endParaRPr lang="ru-RU"/>
        </a:p>
      </dgm:t>
    </dgm:pt>
    <dgm:pt modelId="{59A5BEB5-3589-4727-920C-DD1200CFCDF2}" type="pres">
      <dgm:prSet presAssocID="{EE356BA6-04C5-4A65-B876-28C97DE1FAAE}" presName="childText" presStyleLbl="bgAcc1" presStyleIdx="3" presStyleCnt="6" custScaleX="1329725" custScaleY="694107" custLinFactX="-62276" custLinFactNeighborX="-100000" custLinFactNeighborY="-97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D9BA8-27E6-4F7E-B78A-26B26AA647F1}" type="pres">
      <dgm:prSet presAssocID="{3F156B9B-173D-42BE-AC2A-F63925E5EF61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5A23904-B64D-49F7-BCDE-921EF4E37A05}" type="pres">
      <dgm:prSet presAssocID="{04970250-2592-48E4-9933-CF1D3FEE453D}" presName="childText" presStyleLbl="bgAcc1" presStyleIdx="4" presStyleCnt="6" custScaleX="1682473" custScaleY="767471" custLinFactX="197199" custLinFactNeighborX="200000" custLinFactNeighborY="-61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01F3C-4897-43F6-98B2-4CECC7619DE5}" type="pres">
      <dgm:prSet presAssocID="{A48E483A-D109-4ADD-B3F1-E3CA5B109F05}" presName="Name13" presStyleLbl="parChTrans1D2" presStyleIdx="5" presStyleCnt="6"/>
      <dgm:spPr/>
      <dgm:t>
        <a:bodyPr/>
        <a:lstStyle/>
        <a:p>
          <a:endParaRPr lang="ru-RU"/>
        </a:p>
      </dgm:t>
    </dgm:pt>
    <dgm:pt modelId="{C947C689-1C2F-42D6-9659-3CBB23811FAD}" type="pres">
      <dgm:prSet presAssocID="{978092D0-596B-4701-974C-96E5456F76BA}" presName="childText" presStyleLbl="bgAcc1" presStyleIdx="5" presStyleCnt="6" custScaleX="1135308" custScaleY="664862" custLinFactX="800000" custLinFactNeighborX="836172" custLinFactNeighborY="-31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9E902-C527-40C5-AEE8-C8CF20B02E1D}" type="pres">
      <dgm:prSet presAssocID="{D2EE4FBF-7467-4B59-B170-09A4660D506D}" presName="root" presStyleCnt="0"/>
      <dgm:spPr/>
    </dgm:pt>
    <dgm:pt modelId="{8749DAB2-487D-474F-9F80-A34A1707B0F6}" type="pres">
      <dgm:prSet presAssocID="{D2EE4FBF-7467-4B59-B170-09A4660D506D}" presName="rootComposite" presStyleCnt="0"/>
      <dgm:spPr/>
    </dgm:pt>
    <dgm:pt modelId="{16E2D835-A923-446C-A285-4AB32E2645B0}" type="pres">
      <dgm:prSet presAssocID="{D2EE4FBF-7467-4B59-B170-09A4660D506D}" presName="rootText" presStyleLbl="node1" presStyleIdx="1" presStyleCnt="2" custAng="0" custScaleX="923946" custScaleY="351357" custLinFactX="200000" custLinFactY="623673" custLinFactNeighborX="229228" custLinFactNeighborY="700000"/>
      <dgm:spPr/>
      <dgm:t>
        <a:bodyPr/>
        <a:lstStyle/>
        <a:p>
          <a:endParaRPr lang="ru-RU"/>
        </a:p>
      </dgm:t>
    </dgm:pt>
    <dgm:pt modelId="{7D479B99-EE96-43F5-A020-EAB9ADE30C18}" type="pres">
      <dgm:prSet presAssocID="{D2EE4FBF-7467-4B59-B170-09A4660D506D}" presName="rootConnector" presStyleLbl="node1" presStyleIdx="1" presStyleCnt="2"/>
      <dgm:spPr/>
      <dgm:t>
        <a:bodyPr/>
        <a:lstStyle/>
        <a:p>
          <a:endParaRPr lang="ru-RU"/>
        </a:p>
      </dgm:t>
    </dgm:pt>
    <dgm:pt modelId="{741E438A-E3F8-47A0-ABA9-FAD7F943A560}" type="pres">
      <dgm:prSet presAssocID="{D2EE4FBF-7467-4B59-B170-09A4660D506D}" presName="childShape" presStyleCnt="0"/>
      <dgm:spPr/>
    </dgm:pt>
  </dgm:ptLst>
  <dgm:cxnLst>
    <dgm:cxn modelId="{D3E7766E-237A-4153-83A6-5ADCACEFF918}" srcId="{BA818B2B-3E08-44EC-9D8C-5C64E924AA62}" destId="{C7237F1A-1A87-423A-BB95-0749452C09E7}" srcOrd="1" destOrd="0" parTransId="{9581AF74-0211-4100-AFEB-F1DFC31085C7}" sibTransId="{57CCB669-932B-48AC-88E8-7614A7F656A0}"/>
    <dgm:cxn modelId="{26D1ABC7-1DA4-4470-A8A5-4F61AE4F07C9}" type="presOf" srcId="{4AAAB36A-6954-4BAF-81BB-A53891BF933E}" destId="{FABB8572-BAB0-44A0-A7CB-A047F78FB7DA}" srcOrd="0" destOrd="0" presId="urn:microsoft.com/office/officeart/2005/8/layout/hierarchy3"/>
    <dgm:cxn modelId="{E2C58AC1-C9E4-49F8-B8CF-50E97094EE26}" type="presOf" srcId="{ED8297EE-2416-464F-9FB9-B184DF4C4937}" destId="{3D736539-1529-435A-81E9-EDF68C656440}" srcOrd="0" destOrd="0" presId="urn:microsoft.com/office/officeart/2005/8/layout/hierarchy3"/>
    <dgm:cxn modelId="{1EA75705-B359-48B6-947E-BB525C155BE4}" type="presOf" srcId="{C4C9DE15-0ACE-4038-BDE4-EA3CC48BB112}" destId="{B4495C9F-11A7-4151-B032-6B763D850B61}" srcOrd="0" destOrd="0" presId="urn:microsoft.com/office/officeart/2005/8/layout/hierarchy3"/>
    <dgm:cxn modelId="{F17BFCBC-CFDE-4CFB-9E14-BD3739FC46ED}" type="presOf" srcId="{3F156B9B-173D-42BE-AC2A-F63925E5EF61}" destId="{7A6D9BA8-27E6-4F7E-B78A-26B26AA647F1}" srcOrd="0" destOrd="0" presId="urn:microsoft.com/office/officeart/2005/8/layout/hierarchy3"/>
    <dgm:cxn modelId="{354379D0-D8F3-4AF3-AF65-4642838D678D}" srcId="{BA818B2B-3E08-44EC-9D8C-5C64E924AA62}" destId="{EE356BA6-04C5-4A65-B876-28C97DE1FAAE}" srcOrd="3" destOrd="0" parTransId="{4AAAB36A-6954-4BAF-81BB-A53891BF933E}" sibTransId="{CB465093-D36F-4281-AEA8-43B6247D1FCE}"/>
    <dgm:cxn modelId="{B5C2B57B-A5F1-419A-B92F-D874A94334AF}" type="presOf" srcId="{D2EE4FBF-7467-4B59-B170-09A4660D506D}" destId="{16E2D835-A923-446C-A285-4AB32E2645B0}" srcOrd="0" destOrd="0" presId="urn:microsoft.com/office/officeart/2005/8/layout/hierarchy3"/>
    <dgm:cxn modelId="{53858FAC-2DBD-4C0F-A589-022E7E5C0ED1}" type="presOf" srcId="{9581AF74-0211-4100-AFEB-F1DFC31085C7}" destId="{79FA2B3A-F810-4B23-82B3-E23B8FF43B70}" srcOrd="0" destOrd="0" presId="urn:microsoft.com/office/officeart/2005/8/layout/hierarchy3"/>
    <dgm:cxn modelId="{91B00D33-B6E3-46DD-A383-C2CCDA0AF6C0}" type="presOf" srcId="{E5ADA21B-8C03-495A-8642-55283353AA20}" destId="{63349A5B-10CE-4B6B-9E8E-5256E073B913}" srcOrd="0" destOrd="0" presId="urn:microsoft.com/office/officeart/2005/8/layout/hierarchy3"/>
    <dgm:cxn modelId="{7B503908-E45F-4378-ADAA-364E9FCDFE0D}" type="presOf" srcId="{A167BA2E-030A-4E6A-8EDE-53F08E3E39D3}" destId="{028A468D-6DF6-4246-9948-6DAE0F2DAE41}" srcOrd="0" destOrd="0" presId="urn:microsoft.com/office/officeart/2005/8/layout/hierarchy3"/>
    <dgm:cxn modelId="{D2F1AFCA-D6AE-474D-A7BD-B20FA38868FC}" srcId="{ED8297EE-2416-464F-9FB9-B184DF4C4937}" destId="{D2EE4FBF-7467-4B59-B170-09A4660D506D}" srcOrd="1" destOrd="0" parTransId="{AC4C29FF-89F6-4D8A-9764-0B0625A89232}" sibTransId="{05BE485B-D49E-446C-913D-1D39D67C8387}"/>
    <dgm:cxn modelId="{CE8A26AF-CA9C-491A-BCE3-52C68D846EC2}" srcId="{BA818B2B-3E08-44EC-9D8C-5C64E924AA62}" destId="{04970250-2592-48E4-9933-CF1D3FEE453D}" srcOrd="4" destOrd="0" parTransId="{3F156B9B-173D-42BE-AC2A-F63925E5EF61}" sibTransId="{266049DD-88B5-4239-BBA7-055D2D7A393D}"/>
    <dgm:cxn modelId="{4DCD41BF-EF2D-4E5B-8584-82EED3BE46DB}" type="presOf" srcId="{A48E483A-D109-4ADD-B3F1-E3CA5B109F05}" destId="{B9D01F3C-4897-43F6-98B2-4CECC7619DE5}" srcOrd="0" destOrd="0" presId="urn:microsoft.com/office/officeart/2005/8/layout/hierarchy3"/>
    <dgm:cxn modelId="{7C3473B2-67FB-442E-90FC-063851F6031F}" srcId="{BA818B2B-3E08-44EC-9D8C-5C64E924AA62}" destId="{E5ADA21B-8C03-495A-8642-55283353AA20}" srcOrd="2" destOrd="0" parTransId="{C4C9DE15-0ACE-4038-BDE4-EA3CC48BB112}" sibTransId="{9B7BAE35-8388-43D1-A5C6-5199645D4BF1}"/>
    <dgm:cxn modelId="{FCE2569C-1720-47F3-8099-E98A662CBC10}" srcId="{BA818B2B-3E08-44EC-9D8C-5C64E924AA62}" destId="{A167BA2E-030A-4E6A-8EDE-53F08E3E39D3}" srcOrd="0" destOrd="0" parTransId="{BFA48638-94AD-4854-9590-4A60E9909E87}" sibTransId="{89BCAEB0-E53B-4E0C-9DA1-5B667C025687}"/>
    <dgm:cxn modelId="{0407E684-9E0D-4E4C-8ED4-4E42263F62A9}" srcId="{BA818B2B-3E08-44EC-9D8C-5C64E924AA62}" destId="{978092D0-596B-4701-974C-96E5456F76BA}" srcOrd="5" destOrd="0" parTransId="{A48E483A-D109-4ADD-B3F1-E3CA5B109F05}" sibTransId="{F5D26573-F01A-41BA-A2C2-778F8EF75E18}"/>
    <dgm:cxn modelId="{C8A3BE1C-6D8E-41F2-BF33-483D2C34D7E5}" type="presOf" srcId="{D2EE4FBF-7467-4B59-B170-09A4660D506D}" destId="{7D479B99-EE96-43F5-A020-EAB9ADE30C18}" srcOrd="1" destOrd="0" presId="urn:microsoft.com/office/officeart/2005/8/layout/hierarchy3"/>
    <dgm:cxn modelId="{17909A72-E0FB-4A98-A439-11836D56BFBC}" type="presOf" srcId="{BFA48638-94AD-4854-9590-4A60E9909E87}" destId="{C6DC879F-AE6D-4CD7-A1C6-B2564987566B}" srcOrd="0" destOrd="0" presId="urn:microsoft.com/office/officeart/2005/8/layout/hierarchy3"/>
    <dgm:cxn modelId="{AA575CB1-4E82-4BAE-8E61-A7097EF26BBC}" type="presOf" srcId="{C7237F1A-1A87-423A-BB95-0749452C09E7}" destId="{F7BF5493-1766-46D4-AC98-5EBC4C826046}" srcOrd="0" destOrd="0" presId="urn:microsoft.com/office/officeart/2005/8/layout/hierarchy3"/>
    <dgm:cxn modelId="{A4CF7DA8-213E-4993-9AF4-FBD6AF868730}" type="presOf" srcId="{EE356BA6-04C5-4A65-B876-28C97DE1FAAE}" destId="{59A5BEB5-3589-4727-920C-DD1200CFCDF2}" srcOrd="0" destOrd="0" presId="urn:microsoft.com/office/officeart/2005/8/layout/hierarchy3"/>
    <dgm:cxn modelId="{E8607AA7-D088-4A3F-BADB-3F4E7D505E50}" srcId="{ED8297EE-2416-464F-9FB9-B184DF4C4937}" destId="{BA818B2B-3E08-44EC-9D8C-5C64E924AA62}" srcOrd="0" destOrd="0" parTransId="{BFDCA6A1-44AF-4709-9E02-293B69482CCE}" sibTransId="{C51FD269-AEE6-4A5C-BBBC-9615CF3D3430}"/>
    <dgm:cxn modelId="{F175E633-4705-4997-9F99-0F9F995BF027}" type="presOf" srcId="{BA818B2B-3E08-44EC-9D8C-5C64E924AA62}" destId="{3E6C768D-8708-421B-9B44-ACB081EC8A07}" srcOrd="0" destOrd="0" presId="urn:microsoft.com/office/officeart/2005/8/layout/hierarchy3"/>
    <dgm:cxn modelId="{822CE936-881A-4BD0-8CC4-857BC1FC0D7E}" type="presOf" srcId="{04970250-2592-48E4-9933-CF1D3FEE453D}" destId="{C5A23904-B64D-49F7-BCDE-921EF4E37A05}" srcOrd="0" destOrd="0" presId="urn:microsoft.com/office/officeart/2005/8/layout/hierarchy3"/>
    <dgm:cxn modelId="{797142F1-CCA4-4C01-923A-2B9C21922F71}" type="presOf" srcId="{BA818B2B-3E08-44EC-9D8C-5C64E924AA62}" destId="{550ACF94-6CD9-4DD9-99CC-9ED367FB1C2E}" srcOrd="1" destOrd="0" presId="urn:microsoft.com/office/officeart/2005/8/layout/hierarchy3"/>
    <dgm:cxn modelId="{D59A407A-A750-44D5-8FCF-AB6E735E8903}" type="presOf" srcId="{978092D0-596B-4701-974C-96E5456F76BA}" destId="{C947C689-1C2F-42D6-9659-3CBB23811FAD}" srcOrd="0" destOrd="0" presId="urn:microsoft.com/office/officeart/2005/8/layout/hierarchy3"/>
    <dgm:cxn modelId="{12AFAEE0-7FDB-4E18-809D-33F7A84AB18E}" type="presParOf" srcId="{3D736539-1529-435A-81E9-EDF68C656440}" destId="{572191B6-883E-4F13-A8B1-922B78E29431}" srcOrd="0" destOrd="0" presId="urn:microsoft.com/office/officeart/2005/8/layout/hierarchy3"/>
    <dgm:cxn modelId="{59F34540-C8F0-49BD-9A06-8735655692DD}" type="presParOf" srcId="{572191B6-883E-4F13-A8B1-922B78E29431}" destId="{1F316DD3-784C-4B96-BF52-B7995075C4E0}" srcOrd="0" destOrd="0" presId="urn:microsoft.com/office/officeart/2005/8/layout/hierarchy3"/>
    <dgm:cxn modelId="{6E60ADC3-A1EC-45A0-816D-2F91E4F282EF}" type="presParOf" srcId="{1F316DD3-784C-4B96-BF52-B7995075C4E0}" destId="{3E6C768D-8708-421B-9B44-ACB081EC8A07}" srcOrd="0" destOrd="0" presId="urn:microsoft.com/office/officeart/2005/8/layout/hierarchy3"/>
    <dgm:cxn modelId="{E95ED6D8-0B54-4D55-8FA0-85AD4C9D06BA}" type="presParOf" srcId="{1F316DD3-784C-4B96-BF52-B7995075C4E0}" destId="{550ACF94-6CD9-4DD9-99CC-9ED367FB1C2E}" srcOrd="1" destOrd="0" presId="urn:microsoft.com/office/officeart/2005/8/layout/hierarchy3"/>
    <dgm:cxn modelId="{90B55A84-0565-4FDC-9DA6-84B1647B8A2C}" type="presParOf" srcId="{572191B6-883E-4F13-A8B1-922B78E29431}" destId="{C97DA2EE-8568-4E7E-9F55-ECB5CA63916E}" srcOrd="1" destOrd="0" presId="urn:microsoft.com/office/officeart/2005/8/layout/hierarchy3"/>
    <dgm:cxn modelId="{B5C47628-0931-45A3-ABE5-41A4B827EB59}" type="presParOf" srcId="{C97DA2EE-8568-4E7E-9F55-ECB5CA63916E}" destId="{C6DC879F-AE6D-4CD7-A1C6-B2564987566B}" srcOrd="0" destOrd="0" presId="urn:microsoft.com/office/officeart/2005/8/layout/hierarchy3"/>
    <dgm:cxn modelId="{8AB14FA2-8351-411D-85B5-AF6CA01638C7}" type="presParOf" srcId="{C97DA2EE-8568-4E7E-9F55-ECB5CA63916E}" destId="{028A468D-6DF6-4246-9948-6DAE0F2DAE41}" srcOrd="1" destOrd="0" presId="urn:microsoft.com/office/officeart/2005/8/layout/hierarchy3"/>
    <dgm:cxn modelId="{E71D6A12-1F16-4EF1-A58E-5148EA7EBB0A}" type="presParOf" srcId="{C97DA2EE-8568-4E7E-9F55-ECB5CA63916E}" destId="{79FA2B3A-F810-4B23-82B3-E23B8FF43B70}" srcOrd="2" destOrd="0" presId="urn:microsoft.com/office/officeart/2005/8/layout/hierarchy3"/>
    <dgm:cxn modelId="{9F737507-3F76-44A6-B63F-7E4F91A5C247}" type="presParOf" srcId="{C97DA2EE-8568-4E7E-9F55-ECB5CA63916E}" destId="{F7BF5493-1766-46D4-AC98-5EBC4C826046}" srcOrd="3" destOrd="0" presId="urn:microsoft.com/office/officeart/2005/8/layout/hierarchy3"/>
    <dgm:cxn modelId="{40277F18-85EA-4A9A-AE75-BA2ABA89410F}" type="presParOf" srcId="{C97DA2EE-8568-4E7E-9F55-ECB5CA63916E}" destId="{B4495C9F-11A7-4151-B032-6B763D850B61}" srcOrd="4" destOrd="0" presId="urn:microsoft.com/office/officeart/2005/8/layout/hierarchy3"/>
    <dgm:cxn modelId="{C1953FD6-9041-4CAB-A829-E8827BE013D2}" type="presParOf" srcId="{C97DA2EE-8568-4E7E-9F55-ECB5CA63916E}" destId="{63349A5B-10CE-4B6B-9E8E-5256E073B913}" srcOrd="5" destOrd="0" presId="urn:microsoft.com/office/officeart/2005/8/layout/hierarchy3"/>
    <dgm:cxn modelId="{518B2C0D-6E34-4339-9716-4F49F0605E01}" type="presParOf" srcId="{C97DA2EE-8568-4E7E-9F55-ECB5CA63916E}" destId="{FABB8572-BAB0-44A0-A7CB-A047F78FB7DA}" srcOrd="6" destOrd="0" presId="urn:microsoft.com/office/officeart/2005/8/layout/hierarchy3"/>
    <dgm:cxn modelId="{CE5A89BE-DE23-4105-94A3-B76F1605067B}" type="presParOf" srcId="{C97DA2EE-8568-4E7E-9F55-ECB5CA63916E}" destId="{59A5BEB5-3589-4727-920C-DD1200CFCDF2}" srcOrd="7" destOrd="0" presId="urn:microsoft.com/office/officeart/2005/8/layout/hierarchy3"/>
    <dgm:cxn modelId="{E257EFC2-60A6-4A28-B878-F6B5B76F6DD9}" type="presParOf" srcId="{C97DA2EE-8568-4E7E-9F55-ECB5CA63916E}" destId="{7A6D9BA8-27E6-4F7E-B78A-26B26AA647F1}" srcOrd="8" destOrd="0" presId="urn:microsoft.com/office/officeart/2005/8/layout/hierarchy3"/>
    <dgm:cxn modelId="{B4B60CD9-76FA-4737-B23E-705AC4EB679C}" type="presParOf" srcId="{C97DA2EE-8568-4E7E-9F55-ECB5CA63916E}" destId="{C5A23904-B64D-49F7-BCDE-921EF4E37A05}" srcOrd="9" destOrd="0" presId="urn:microsoft.com/office/officeart/2005/8/layout/hierarchy3"/>
    <dgm:cxn modelId="{3C391ED2-BEBE-4BCB-8CA2-A7BC7C9CF51D}" type="presParOf" srcId="{C97DA2EE-8568-4E7E-9F55-ECB5CA63916E}" destId="{B9D01F3C-4897-43F6-98B2-4CECC7619DE5}" srcOrd="10" destOrd="0" presId="urn:microsoft.com/office/officeart/2005/8/layout/hierarchy3"/>
    <dgm:cxn modelId="{2D5B4669-D4A7-442A-AE9E-B7CC08C30FA3}" type="presParOf" srcId="{C97DA2EE-8568-4E7E-9F55-ECB5CA63916E}" destId="{C947C689-1C2F-42D6-9659-3CBB23811FAD}" srcOrd="11" destOrd="0" presId="urn:microsoft.com/office/officeart/2005/8/layout/hierarchy3"/>
    <dgm:cxn modelId="{E46B2A96-3976-473E-A7E3-3A6C0CD2759C}" type="presParOf" srcId="{3D736539-1529-435A-81E9-EDF68C656440}" destId="{4079E902-C527-40C5-AEE8-C8CF20B02E1D}" srcOrd="1" destOrd="0" presId="urn:microsoft.com/office/officeart/2005/8/layout/hierarchy3"/>
    <dgm:cxn modelId="{57CB69DD-FC26-4A6A-B938-680B976F0A98}" type="presParOf" srcId="{4079E902-C527-40C5-AEE8-C8CF20B02E1D}" destId="{8749DAB2-487D-474F-9F80-A34A1707B0F6}" srcOrd="0" destOrd="0" presId="urn:microsoft.com/office/officeart/2005/8/layout/hierarchy3"/>
    <dgm:cxn modelId="{3BFAE4D9-9167-4EE5-8C35-BDF921B5F51E}" type="presParOf" srcId="{8749DAB2-487D-474F-9F80-A34A1707B0F6}" destId="{16E2D835-A923-446C-A285-4AB32E2645B0}" srcOrd="0" destOrd="0" presId="urn:microsoft.com/office/officeart/2005/8/layout/hierarchy3"/>
    <dgm:cxn modelId="{7A9365CA-7551-4AF3-880B-BF05F1EA9A4F}" type="presParOf" srcId="{8749DAB2-487D-474F-9F80-A34A1707B0F6}" destId="{7D479B99-EE96-43F5-A020-EAB9ADE30C18}" srcOrd="1" destOrd="0" presId="urn:microsoft.com/office/officeart/2005/8/layout/hierarchy3"/>
    <dgm:cxn modelId="{7B32DCB3-A47C-4CCE-8B80-BE44C2D31EF9}" type="presParOf" srcId="{4079E902-C527-40C5-AEE8-C8CF20B02E1D}" destId="{741E438A-E3F8-47A0-ABA9-FAD7F943A56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BBFE0-79E7-47BE-84BD-1DE37AEBBFEB}">
      <dsp:nvSpPr>
        <dsp:cNvPr id="0" name=""/>
        <dsp:cNvSpPr/>
      </dsp:nvSpPr>
      <dsp:spPr>
        <a:xfrm>
          <a:off x="-4212041" y="-678100"/>
          <a:ext cx="5267253" cy="5267253"/>
        </a:xfrm>
        <a:prstGeom prst="blockArc">
          <a:avLst>
            <a:gd name="adj1" fmla="val 18900000"/>
            <a:gd name="adj2" fmla="val 2700000"/>
            <a:gd name="adj3" fmla="val 41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F0187F-44FC-455E-B505-056061714A0B}">
      <dsp:nvSpPr>
        <dsp:cNvPr id="0" name=""/>
        <dsp:cNvSpPr/>
      </dsp:nvSpPr>
      <dsp:spPr>
        <a:xfrm>
          <a:off x="1115647" y="1277734"/>
          <a:ext cx="3909415" cy="18319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2199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Демонстрирующая</a:t>
          </a:r>
          <a:r>
            <a:rPr lang="ru-RU" sz="2500" kern="1200" dirty="0"/>
            <a:t> нетрадиционные сексуальные отношения и (или) предпочтения</a:t>
          </a:r>
        </a:p>
      </dsp:txBody>
      <dsp:txXfrm>
        <a:off x="1115647" y="1277734"/>
        <a:ext cx="3909415" cy="1831917"/>
      </dsp:txXfrm>
    </dsp:sp>
    <dsp:sp modelId="{16D6923A-01F5-4E8F-B590-35AF13A3A00F}">
      <dsp:nvSpPr>
        <dsp:cNvPr id="0" name=""/>
        <dsp:cNvSpPr/>
      </dsp:nvSpPr>
      <dsp:spPr>
        <a:xfrm flipH="1">
          <a:off x="17082" y="1304256"/>
          <a:ext cx="1766426" cy="177888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1D111-E766-42F7-8628-D9B4EE4825FB}">
      <dsp:nvSpPr>
        <dsp:cNvPr id="0" name=""/>
        <dsp:cNvSpPr/>
      </dsp:nvSpPr>
      <dsp:spPr>
        <a:xfrm>
          <a:off x="138939" y="722062"/>
          <a:ext cx="2896344" cy="1261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МВД</a:t>
          </a:r>
        </a:p>
      </dsp:txBody>
      <dsp:txXfrm>
        <a:off x="175876" y="758999"/>
        <a:ext cx="2822470" cy="1187257"/>
      </dsp:txXfrm>
    </dsp:sp>
    <dsp:sp modelId="{639A9059-E446-4E4B-98F2-8C10B55252EA}">
      <dsp:nvSpPr>
        <dsp:cNvPr id="0" name=""/>
        <dsp:cNvSpPr/>
      </dsp:nvSpPr>
      <dsp:spPr>
        <a:xfrm>
          <a:off x="428574" y="1983193"/>
          <a:ext cx="235791" cy="135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226"/>
              </a:lnTo>
              <a:lnTo>
                <a:pt x="235791" y="13552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EC7F2-5215-4756-B621-F8079FF89AD4}">
      <dsp:nvSpPr>
        <dsp:cNvPr id="0" name=""/>
        <dsp:cNvSpPr/>
      </dsp:nvSpPr>
      <dsp:spPr>
        <a:xfrm>
          <a:off x="664366" y="2608636"/>
          <a:ext cx="2943537" cy="1459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информация о способах, методах разработки, изготовления и использования, местах приобретения и о способах и местах культивирования наркотических веществ</a:t>
          </a:r>
        </a:p>
      </dsp:txBody>
      <dsp:txXfrm>
        <a:off x="707115" y="2651385"/>
        <a:ext cx="2858039" cy="1374069"/>
      </dsp:txXfrm>
    </dsp:sp>
    <dsp:sp modelId="{1F2CBBAE-8DE4-4098-A968-150C26AC17A0}">
      <dsp:nvSpPr>
        <dsp:cNvPr id="0" name=""/>
        <dsp:cNvSpPr/>
      </dsp:nvSpPr>
      <dsp:spPr>
        <a:xfrm>
          <a:off x="3632891" y="626753"/>
          <a:ext cx="2590001" cy="1286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Роспотребнадзор</a:t>
          </a:r>
          <a:endParaRPr lang="ru-RU" sz="3200" kern="1200" dirty="0"/>
        </a:p>
      </dsp:txBody>
      <dsp:txXfrm>
        <a:off x="3670564" y="664426"/>
        <a:ext cx="2514655" cy="1210913"/>
      </dsp:txXfrm>
    </dsp:sp>
    <dsp:sp modelId="{5189ADC4-A66A-4BE8-8145-9824F3763C2F}">
      <dsp:nvSpPr>
        <dsp:cNvPr id="0" name=""/>
        <dsp:cNvSpPr/>
      </dsp:nvSpPr>
      <dsp:spPr>
        <a:xfrm>
          <a:off x="3891891" y="1913012"/>
          <a:ext cx="185012" cy="1432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2696"/>
              </a:lnTo>
              <a:lnTo>
                <a:pt x="185012" y="14326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2431C-F499-45E8-A2BA-C823F599EFCF}">
      <dsp:nvSpPr>
        <dsp:cNvPr id="0" name=""/>
        <dsp:cNvSpPr/>
      </dsp:nvSpPr>
      <dsp:spPr>
        <a:xfrm>
          <a:off x="4076904" y="2610564"/>
          <a:ext cx="2413246" cy="1470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информация о способах совершения самоубийства, а также призывов к совершению самоубийства</a:t>
          </a:r>
        </a:p>
      </dsp:txBody>
      <dsp:txXfrm>
        <a:off x="4119967" y="2653627"/>
        <a:ext cx="2327120" cy="1384163"/>
      </dsp:txXfrm>
    </dsp:sp>
    <dsp:sp modelId="{3E6C768D-8708-421B-9B44-ACB081EC8A07}">
      <dsp:nvSpPr>
        <dsp:cNvPr id="0" name=""/>
        <dsp:cNvSpPr/>
      </dsp:nvSpPr>
      <dsp:spPr>
        <a:xfrm>
          <a:off x="6806318" y="654178"/>
          <a:ext cx="2509321" cy="1353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Росздравнадзор</a:t>
          </a:r>
        </a:p>
      </dsp:txBody>
      <dsp:txXfrm>
        <a:off x="6845970" y="693830"/>
        <a:ext cx="2430017" cy="1274509"/>
      </dsp:txXfrm>
    </dsp:sp>
    <dsp:sp modelId="{1FDDB5A1-3081-4870-9AEE-E86FD5367B3F}">
      <dsp:nvSpPr>
        <dsp:cNvPr id="0" name=""/>
        <dsp:cNvSpPr/>
      </dsp:nvSpPr>
      <dsp:spPr>
        <a:xfrm>
          <a:off x="7057250" y="2007991"/>
          <a:ext cx="181529" cy="1480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0140"/>
              </a:lnTo>
              <a:lnTo>
                <a:pt x="181529" y="1480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7DD5B-0B96-4FBE-86BC-E8A3F249A6C5}">
      <dsp:nvSpPr>
        <dsp:cNvPr id="0" name=""/>
        <dsp:cNvSpPr/>
      </dsp:nvSpPr>
      <dsp:spPr>
        <a:xfrm>
          <a:off x="7238779" y="2719632"/>
          <a:ext cx="2476648" cy="1536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Предложение о розничной торговле лекарственными препаратами, розничная торговля которыми ограничена / лица без лицензии</a:t>
          </a:r>
        </a:p>
      </dsp:txBody>
      <dsp:txXfrm>
        <a:off x="7283796" y="2764649"/>
        <a:ext cx="2386614" cy="1446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1D111-E766-42F7-8628-D9B4EE4825FB}">
      <dsp:nvSpPr>
        <dsp:cNvPr id="0" name=""/>
        <dsp:cNvSpPr/>
      </dsp:nvSpPr>
      <dsp:spPr>
        <a:xfrm>
          <a:off x="416683" y="135878"/>
          <a:ext cx="2689452" cy="1282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ФНС</a:t>
          </a:r>
        </a:p>
      </dsp:txBody>
      <dsp:txXfrm>
        <a:off x="454234" y="173429"/>
        <a:ext cx="2614350" cy="1206974"/>
      </dsp:txXfrm>
    </dsp:sp>
    <dsp:sp modelId="{639A9059-E446-4E4B-98F2-8C10B55252EA}">
      <dsp:nvSpPr>
        <dsp:cNvPr id="0" name=""/>
        <dsp:cNvSpPr/>
      </dsp:nvSpPr>
      <dsp:spPr>
        <a:xfrm>
          <a:off x="685628" y="1417955"/>
          <a:ext cx="240102" cy="1183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121"/>
              </a:lnTo>
              <a:lnTo>
                <a:pt x="240102" y="1183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EC7F2-5215-4756-B621-F8079FF89AD4}">
      <dsp:nvSpPr>
        <dsp:cNvPr id="0" name=""/>
        <dsp:cNvSpPr/>
      </dsp:nvSpPr>
      <dsp:spPr>
        <a:xfrm>
          <a:off x="925730" y="1859837"/>
          <a:ext cx="2371965" cy="148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азартные игры онлайн</a:t>
          </a:r>
        </a:p>
      </dsp:txBody>
      <dsp:txXfrm>
        <a:off x="969150" y="1903257"/>
        <a:ext cx="2285125" cy="1395638"/>
      </dsp:txXfrm>
    </dsp:sp>
    <dsp:sp modelId="{1F2CBBAE-8DE4-4098-A968-150C26AC17A0}">
      <dsp:nvSpPr>
        <dsp:cNvPr id="0" name=""/>
        <dsp:cNvSpPr/>
      </dsp:nvSpPr>
      <dsp:spPr>
        <a:xfrm>
          <a:off x="3519599" y="187083"/>
          <a:ext cx="2830139" cy="12311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500" kern="1200" dirty="0" err="1"/>
            <a:t>Росалкоголь</a:t>
          </a:r>
          <a:endParaRPr lang="ru-RU" sz="3500" kern="1200" dirty="0"/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500" kern="1200" dirty="0"/>
            <a:t>регулирование</a:t>
          </a:r>
        </a:p>
      </dsp:txBody>
      <dsp:txXfrm>
        <a:off x="3555658" y="223142"/>
        <a:ext cx="2758021" cy="1159020"/>
      </dsp:txXfrm>
    </dsp:sp>
    <dsp:sp modelId="{5189ADC4-A66A-4BE8-8145-9824F3763C2F}">
      <dsp:nvSpPr>
        <dsp:cNvPr id="0" name=""/>
        <dsp:cNvSpPr/>
      </dsp:nvSpPr>
      <dsp:spPr>
        <a:xfrm>
          <a:off x="3802613" y="1418222"/>
          <a:ext cx="197000" cy="1043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3042"/>
              </a:lnTo>
              <a:lnTo>
                <a:pt x="197000" y="10430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2431C-F499-45E8-A2BA-C823F599EFCF}">
      <dsp:nvSpPr>
        <dsp:cNvPr id="0" name=""/>
        <dsp:cNvSpPr/>
      </dsp:nvSpPr>
      <dsp:spPr>
        <a:xfrm>
          <a:off x="3999613" y="1720025"/>
          <a:ext cx="2371965" cy="148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предложения о розничной продаже дистанционным способом алкогольной / спиртосодержащей продукции</a:t>
          </a:r>
        </a:p>
      </dsp:txBody>
      <dsp:txXfrm>
        <a:off x="4043033" y="1763445"/>
        <a:ext cx="2285125" cy="1395638"/>
      </dsp:txXfrm>
    </dsp:sp>
    <dsp:sp modelId="{3E6C768D-8708-421B-9B44-ACB081EC8A07}">
      <dsp:nvSpPr>
        <dsp:cNvPr id="0" name=""/>
        <dsp:cNvSpPr/>
      </dsp:nvSpPr>
      <dsp:spPr>
        <a:xfrm>
          <a:off x="6876997" y="118266"/>
          <a:ext cx="2629679" cy="1365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err="1"/>
            <a:t>Росмолодежь</a:t>
          </a:r>
          <a:endParaRPr lang="ru-RU" sz="3500" kern="1200" dirty="0"/>
        </a:p>
      </dsp:txBody>
      <dsp:txXfrm>
        <a:off x="6916980" y="158249"/>
        <a:ext cx="2549713" cy="1285144"/>
      </dsp:txXfrm>
    </dsp:sp>
    <dsp:sp modelId="{1FDDB5A1-3081-4870-9AEE-E86FD5367B3F}">
      <dsp:nvSpPr>
        <dsp:cNvPr id="0" name=""/>
        <dsp:cNvSpPr/>
      </dsp:nvSpPr>
      <dsp:spPr>
        <a:xfrm>
          <a:off x="7139965" y="1483377"/>
          <a:ext cx="143515" cy="898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559"/>
              </a:lnTo>
              <a:lnTo>
                <a:pt x="143515" y="8985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7DD5B-0B96-4FBE-86BC-E8A3F249A6C5}">
      <dsp:nvSpPr>
        <dsp:cNvPr id="0" name=""/>
        <dsp:cNvSpPr/>
      </dsp:nvSpPr>
      <dsp:spPr>
        <a:xfrm>
          <a:off x="7283481" y="1640698"/>
          <a:ext cx="2371965" cy="148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информация, направленная </a:t>
          </a:r>
          <a:br>
            <a:rPr lang="ru-RU" sz="1600" kern="1200" dirty="0"/>
          </a:br>
          <a:r>
            <a:rPr lang="ru-RU" sz="1600" kern="1200" dirty="0"/>
            <a:t>на склонение / вовлечение несовершеннолетних </a:t>
          </a:r>
          <a:br>
            <a:rPr lang="ru-RU" sz="1600" kern="1200" dirty="0"/>
          </a:br>
          <a:r>
            <a:rPr lang="ru-RU" sz="1600" kern="1200" dirty="0"/>
            <a:t>в совершение противоправных действий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7326901" y="1684118"/>
        <a:ext cx="2285125" cy="1395638"/>
      </dsp:txXfrm>
    </dsp:sp>
    <dsp:sp modelId="{60524624-97B1-458C-98DC-A0CE82D0918D}">
      <dsp:nvSpPr>
        <dsp:cNvPr id="0" name=""/>
        <dsp:cNvSpPr/>
      </dsp:nvSpPr>
      <dsp:spPr>
        <a:xfrm>
          <a:off x="7139965" y="1483377"/>
          <a:ext cx="117922" cy="26481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8150"/>
              </a:lnTo>
              <a:lnTo>
                <a:pt x="117922" y="26481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DEA92-3E63-4791-ADA4-C82729D6F845}">
      <dsp:nvSpPr>
        <dsp:cNvPr id="0" name=""/>
        <dsp:cNvSpPr/>
      </dsp:nvSpPr>
      <dsp:spPr>
        <a:xfrm>
          <a:off x="7257887" y="3390289"/>
          <a:ext cx="2371965" cy="148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информация </a:t>
          </a:r>
          <a:br>
            <a:rPr lang="ru-RU" sz="1800" kern="1200" dirty="0"/>
          </a:br>
          <a:r>
            <a:rPr lang="ru-RU" sz="1800" kern="1200" dirty="0"/>
            <a:t>о несовершеннолетнем, пострадавшем в результате противоправных действий, размещенная не в СМИ</a:t>
          </a:r>
        </a:p>
      </dsp:txBody>
      <dsp:txXfrm>
        <a:off x="7301307" y="3433709"/>
        <a:ext cx="2285125" cy="13956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1D111-E766-42F7-8628-D9B4EE4825FB}">
      <dsp:nvSpPr>
        <dsp:cNvPr id="0" name=""/>
        <dsp:cNvSpPr/>
      </dsp:nvSpPr>
      <dsp:spPr>
        <a:xfrm>
          <a:off x="535936" y="0"/>
          <a:ext cx="4200806" cy="1825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МВД, ФСБ, </a:t>
          </a:r>
          <a:r>
            <a:rPr lang="ru-RU" sz="3500" kern="1200" dirty="0" err="1" smtClean="0"/>
            <a:t>Росгвардия</a:t>
          </a:r>
          <a:endParaRPr lang="ru-RU" sz="3500" kern="1200" dirty="0"/>
        </a:p>
      </dsp:txBody>
      <dsp:txXfrm>
        <a:off x="589396" y="53460"/>
        <a:ext cx="4093886" cy="1718323"/>
      </dsp:txXfrm>
    </dsp:sp>
    <dsp:sp modelId="{639A9059-E446-4E4B-98F2-8C10B55252EA}">
      <dsp:nvSpPr>
        <dsp:cNvPr id="0" name=""/>
        <dsp:cNvSpPr/>
      </dsp:nvSpPr>
      <dsp:spPr>
        <a:xfrm>
          <a:off x="956017" y="1825243"/>
          <a:ext cx="439363" cy="1377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881"/>
              </a:lnTo>
              <a:lnTo>
                <a:pt x="439363" y="13778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EC7F2-5215-4756-B621-F8079FF89AD4}">
      <dsp:nvSpPr>
        <dsp:cNvPr id="0" name=""/>
        <dsp:cNvSpPr/>
      </dsp:nvSpPr>
      <dsp:spPr>
        <a:xfrm>
          <a:off x="1395381" y="2395214"/>
          <a:ext cx="3664604" cy="1615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способы, методы самодельного изготовления взрывчатых веществ и взрывных устройств, незаконного изготовления или переделки оружия, основных частей огнестрельного оружия</a:t>
          </a:r>
          <a:endParaRPr lang="ru-RU" sz="1600" kern="1200" dirty="0"/>
        </a:p>
      </dsp:txBody>
      <dsp:txXfrm>
        <a:off x="1442707" y="2442540"/>
        <a:ext cx="3569952" cy="1521169"/>
      </dsp:txXfrm>
    </dsp:sp>
    <dsp:sp modelId="{1F2CBBAE-8DE4-4098-A968-150C26AC17A0}">
      <dsp:nvSpPr>
        <dsp:cNvPr id="0" name=""/>
        <dsp:cNvSpPr/>
      </dsp:nvSpPr>
      <dsp:spPr>
        <a:xfrm>
          <a:off x="5502198" y="0"/>
          <a:ext cx="3634991" cy="18558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500" kern="1200" dirty="0" err="1" smtClean="0"/>
            <a:t>Россельхознадзор</a:t>
          </a:r>
          <a:endParaRPr lang="ru-RU" sz="3500" kern="1200" dirty="0"/>
        </a:p>
      </dsp:txBody>
      <dsp:txXfrm>
        <a:off x="5556553" y="54355"/>
        <a:ext cx="3526281" cy="1747093"/>
      </dsp:txXfrm>
    </dsp:sp>
    <dsp:sp modelId="{5189ADC4-A66A-4BE8-8145-9824F3763C2F}">
      <dsp:nvSpPr>
        <dsp:cNvPr id="0" name=""/>
        <dsp:cNvSpPr/>
      </dsp:nvSpPr>
      <dsp:spPr>
        <a:xfrm>
          <a:off x="5865697" y="1855803"/>
          <a:ext cx="542853" cy="1501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1805"/>
              </a:lnTo>
              <a:lnTo>
                <a:pt x="542853" y="1501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2431C-F499-45E8-A2BA-C823F599EFCF}">
      <dsp:nvSpPr>
        <dsp:cNvPr id="0" name=""/>
        <dsp:cNvSpPr/>
      </dsp:nvSpPr>
      <dsp:spPr>
        <a:xfrm>
          <a:off x="6408551" y="2542811"/>
          <a:ext cx="3017681" cy="1629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предложение о розничной торговле лекарственными препаратами для ветеринарного применения, розничная торговля которыми ограничена или запрещена / лица без лицензии.</a:t>
          </a:r>
          <a:endParaRPr lang="ru-RU" sz="1600" kern="1200" dirty="0"/>
        </a:p>
      </dsp:txBody>
      <dsp:txXfrm>
        <a:off x="6456280" y="2590540"/>
        <a:ext cx="2922223" cy="15341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C768D-8708-421B-9B44-ACB081EC8A07}">
      <dsp:nvSpPr>
        <dsp:cNvPr id="0" name=""/>
        <dsp:cNvSpPr/>
      </dsp:nvSpPr>
      <dsp:spPr>
        <a:xfrm>
          <a:off x="874414" y="31138"/>
          <a:ext cx="1962819" cy="5354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Роскомнадзор</a:t>
          </a:r>
        </a:p>
      </dsp:txBody>
      <dsp:txXfrm>
        <a:off x="890098" y="46822"/>
        <a:ext cx="1931451" cy="504115"/>
      </dsp:txXfrm>
    </dsp:sp>
    <dsp:sp modelId="{C6DC879F-AE6D-4CD7-A1C6-B2564987566B}">
      <dsp:nvSpPr>
        <dsp:cNvPr id="0" name=""/>
        <dsp:cNvSpPr/>
      </dsp:nvSpPr>
      <dsp:spPr>
        <a:xfrm>
          <a:off x="1070696" y="520902"/>
          <a:ext cx="19893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134712"/>
              </a:lnTo>
              <a:lnTo>
                <a:pt x="1989370" y="134712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028A468D-6DF6-4246-9948-6DAE0F2DAE41}">
      <dsp:nvSpPr>
        <dsp:cNvPr id="0" name=""/>
        <dsp:cNvSpPr/>
      </dsp:nvSpPr>
      <dsp:spPr>
        <a:xfrm>
          <a:off x="3060066" y="337571"/>
          <a:ext cx="1879019" cy="63608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порнографические изображения несовершеннолетних </a:t>
          </a:r>
        </a:p>
      </dsp:txBody>
      <dsp:txXfrm>
        <a:off x="3078696" y="356201"/>
        <a:ext cx="1841759" cy="598827"/>
      </dsp:txXfrm>
    </dsp:sp>
    <dsp:sp modelId="{79FA2B3A-F810-4B23-82B3-E23B8FF43B70}">
      <dsp:nvSpPr>
        <dsp:cNvPr id="0" name=""/>
        <dsp:cNvSpPr/>
      </dsp:nvSpPr>
      <dsp:spPr>
        <a:xfrm>
          <a:off x="1070696" y="566622"/>
          <a:ext cx="2954002" cy="704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244"/>
              </a:lnTo>
              <a:lnTo>
                <a:pt x="2954002" y="704244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F7BF5493-1766-46D4-AC98-5EBC4C826046}">
      <dsp:nvSpPr>
        <dsp:cNvPr id="0" name=""/>
        <dsp:cNvSpPr/>
      </dsp:nvSpPr>
      <dsp:spPr>
        <a:xfrm>
          <a:off x="4024698" y="1045482"/>
          <a:ext cx="1558161" cy="45076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наркотический </a:t>
          </a:r>
          <a:r>
            <a:rPr lang="ru-RU" sz="1600" kern="1200" dirty="0"/>
            <a:t>«контент» в СМИ</a:t>
          </a:r>
        </a:p>
      </dsp:txBody>
      <dsp:txXfrm>
        <a:off x="4037901" y="1058685"/>
        <a:ext cx="1531755" cy="424361"/>
      </dsp:txXfrm>
    </dsp:sp>
    <dsp:sp modelId="{B4495C9F-11A7-4151-B032-6B763D850B61}">
      <dsp:nvSpPr>
        <dsp:cNvPr id="0" name=""/>
        <dsp:cNvSpPr/>
      </dsp:nvSpPr>
      <dsp:spPr>
        <a:xfrm>
          <a:off x="1070696" y="566622"/>
          <a:ext cx="4878296" cy="962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107"/>
              </a:lnTo>
              <a:lnTo>
                <a:pt x="4878296" y="962107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63349A5B-10CE-4B6B-9E8E-5256E073B913}">
      <dsp:nvSpPr>
        <dsp:cNvPr id="0" name=""/>
        <dsp:cNvSpPr/>
      </dsp:nvSpPr>
      <dsp:spPr>
        <a:xfrm>
          <a:off x="5948993" y="1292229"/>
          <a:ext cx="1006530" cy="4730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</a:rPr>
            <a:t>суицид </a:t>
          </a:r>
          <a:r>
            <a:rPr lang="ru-RU" sz="1600" kern="1200" dirty="0">
              <a:latin typeface="+mn-lt"/>
            </a:rPr>
            <a:t>в СМИ</a:t>
          </a:r>
        </a:p>
      </dsp:txBody>
      <dsp:txXfrm>
        <a:off x="5962847" y="1306083"/>
        <a:ext cx="978822" cy="445293"/>
      </dsp:txXfrm>
    </dsp:sp>
    <dsp:sp modelId="{FABB8572-BAB0-44A0-A7CB-A047F78FB7DA}">
      <dsp:nvSpPr>
        <dsp:cNvPr id="0" name=""/>
        <dsp:cNvSpPr/>
      </dsp:nvSpPr>
      <dsp:spPr>
        <a:xfrm>
          <a:off x="1070696" y="566622"/>
          <a:ext cx="1530737" cy="2006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6461"/>
              </a:lnTo>
              <a:lnTo>
                <a:pt x="1530737" y="2006461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59A5BEB5-3589-4727-920C-DD1200CFCDF2}">
      <dsp:nvSpPr>
        <dsp:cNvPr id="0" name=""/>
        <dsp:cNvSpPr/>
      </dsp:nvSpPr>
      <dsp:spPr>
        <a:xfrm>
          <a:off x="2601433" y="2100241"/>
          <a:ext cx="2898694" cy="94568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информация </a:t>
          </a:r>
          <a:br>
            <a:rPr lang="ru-RU" sz="1600" kern="1200" dirty="0"/>
          </a:br>
          <a:r>
            <a:rPr lang="ru-RU" sz="1600" kern="1200" dirty="0"/>
            <a:t>о несовершеннолетнем, пострадавшем в результате противоправных действий, размещенная в СМИ</a:t>
          </a:r>
        </a:p>
      </dsp:txBody>
      <dsp:txXfrm>
        <a:off x="2629131" y="2127939"/>
        <a:ext cx="2843298" cy="890290"/>
      </dsp:txXfrm>
    </dsp:sp>
    <dsp:sp modelId="{7A6D9BA8-27E6-4F7E-B78A-26B26AA647F1}">
      <dsp:nvSpPr>
        <dsp:cNvPr id="0" name=""/>
        <dsp:cNvSpPr/>
      </dsp:nvSpPr>
      <dsp:spPr>
        <a:xfrm>
          <a:off x="1070696" y="566622"/>
          <a:ext cx="2750347" cy="308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4478"/>
              </a:lnTo>
              <a:lnTo>
                <a:pt x="2750347" y="3084478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C5A23904-B64D-49F7-BCDE-921EF4E37A05}">
      <dsp:nvSpPr>
        <dsp:cNvPr id="0" name=""/>
        <dsp:cNvSpPr/>
      </dsp:nvSpPr>
      <dsp:spPr>
        <a:xfrm>
          <a:off x="3821044" y="3128280"/>
          <a:ext cx="3667656" cy="104564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n-lt"/>
            </a:rPr>
            <a:t>информация, распространяемая посредством сети «Интернет», решение </a:t>
          </a:r>
          <a:br>
            <a:rPr lang="ru-RU" sz="1600" kern="1200" dirty="0">
              <a:latin typeface="+mn-lt"/>
            </a:rPr>
          </a:br>
          <a:r>
            <a:rPr lang="ru-RU" sz="1600" kern="1200" dirty="0">
              <a:latin typeface="+mn-lt"/>
            </a:rPr>
            <a:t>о запрете к распространению которой </a:t>
          </a:r>
          <a:br>
            <a:rPr lang="ru-RU" sz="1600" kern="1200" dirty="0">
              <a:latin typeface="+mn-lt"/>
            </a:rPr>
          </a:br>
          <a:r>
            <a:rPr lang="ru-RU" sz="1600" kern="1200" dirty="0">
              <a:latin typeface="+mn-lt"/>
            </a:rPr>
            <a:t>на территории РФ принято уполномоченными органами или судом</a:t>
          </a:r>
        </a:p>
      </dsp:txBody>
      <dsp:txXfrm>
        <a:off x="3851670" y="3158906"/>
        <a:ext cx="3606404" cy="984388"/>
      </dsp:txXfrm>
    </dsp:sp>
    <dsp:sp modelId="{B9D01F3C-4897-43F6-98B2-4CECC7619DE5}">
      <dsp:nvSpPr>
        <dsp:cNvPr id="0" name=""/>
        <dsp:cNvSpPr/>
      </dsp:nvSpPr>
      <dsp:spPr>
        <a:xfrm>
          <a:off x="1070696" y="566622"/>
          <a:ext cx="5451210" cy="4135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5131"/>
              </a:lnTo>
              <a:lnTo>
                <a:pt x="5451210" y="4135131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C947C689-1C2F-42D6-9659-3CBB23811FAD}">
      <dsp:nvSpPr>
        <dsp:cNvPr id="0" name=""/>
        <dsp:cNvSpPr/>
      </dsp:nvSpPr>
      <dsp:spPr>
        <a:xfrm>
          <a:off x="6521906" y="4248833"/>
          <a:ext cx="2474880" cy="90584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1" u="none" strike="noStrike" kern="1200" cap="none" normalizeH="0" baseline="0" dirty="0" smtClean="0">
              <a:ln/>
              <a:solidFill>
                <a:schemeClr val="tx2"/>
              </a:solidFill>
              <a:effectLst/>
              <a:latin typeface="+mn-lt"/>
              <a:ea typeface="Microsoft YaHei" panose="020B0503020204020204" pitchFamily="34" charset="-122"/>
            </a:rPr>
            <a:t>информация, пропагандирующая нетрадиционные сексуальные отношения</a:t>
          </a:r>
          <a:r>
            <a:rPr kumimoji="0" lang="ru-RU" sz="1400" b="0" i="1" u="none" strike="noStrike" kern="1200" cap="none" normalizeH="0" dirty="0" smtClean="0">
              <a:ln/>
              <a:solidFill>
                <a:schemeClr val="tx2"/>
              </a:solidFill>
              <a:effectLst/>
              <a:latin typeface="+mn-lt"/>
              <a:ea typeface="Microsoft YaHei" panose="020B0503020204020204" pitchFamily="34" charset="-122"/>
            </a:rPr>
            <a:t> и (или) предпочтения, педофилию, смену пола</a:t>
          </a:r>
          <a:endParaRPr kumimoji="0" lang="ru-RU" sz="1400" b="0" i="1" u="none" strike="noStrike" kern="1200" cap="none" normalizeH="0" baseline="0" dirty="0" smtClean="0">
            <a:ln/>
            <a:solidFill>
              <a:schemeClr val="tx2"/>
            </a:solidFill>
            <a:effectLst/>
            <a:latin typeface="+mn-lt"/>
            <a:ea typeface="Microsoft YaHei" panose="020B0503020204020204" pitchFamily="34" charset="-122"/>
          </a:endParaRPr>
        </a:p>
      </dsp:txBody>
      <dsp:txXfrm>
        <a:off x="6548437" y="4275364"/>
        <a:ext cx="2421818" cy="852779"/>
      </dsp:txXfrm>
    </dsp:sp>
    <dsp:sp modelId="{16E2D835-A923-446C-A285-4AB32E2645B0}">
      <dsp:nvSpPr>
        <dsp:cNvPr id="0" name=""/>
        <dsp:cNvSpPr/>
      </dsp:nvSpPr>
      <dsp:spPr>
        <a:xfrm>
          <a:off x="5763163" y="1804571"/>
          <a:ext cx="2517660" cy="47870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взрывчатые вещества, оружие и боеприпасы в СМИ</a:t>
          </a:r>
          <a:endParaRPr lang="ru-RU" sz="1600" kern="1200" dirty="0"/>
        </a:p>
      </dsp:txBody>
      <dsp:txXfrm>
        <a:off x="5777184" y="1818592"/>
        <a:ext cx="2489618" cy="450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60" cy="498055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60" cy="498055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CFC57DB8-D890-436E-913F-2591A7582174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BC4C336D-11F1-4D41-96F2-FD0C522FA9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87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277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555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833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110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387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665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5943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220" algn="l" defTabSz="8045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 marL="211138" indent="-209550">
              <a:tabLst>
                <a:tab pos="211138" algn="l"/>
                <a:tab pos="650875" algn="l"/>
                <a:tab pos="1093788" algn="l"/>
                <a:tab pos="1535113" algn="l"/>
                <a:tab pos="1976438" algn="l"/>
                <a:tab pos="2417763" algn="l"/>
                <a:tab pos="2860675" algn="l"/>
                <a:tab pos="3302000" algn="l"/>
                <a:tab pos="3743325" algn="l"/>
                <a:tab pos="4184650" algn="l"/>
                <a:tab pos="4625975" algn="l"/>
                <a:tab pos="5068888" algn="l"/>
                <a:tab pos="5510213" algn="l"/>
                <a:tab pos="5951538" algn="l"/>
                <a:tab pos="6392863" algn="l"/>
                <a:tab pos="6834188" algn="l"/>
                <a:tab pos="7277100" algn="l"/>
                <a:tab pos="7718425" algn="l"/>
                <a:tab pos="8159750" algn="l"/>
                <a:tab pos="8601075" algn="l"/>
                <a:tab pos="9043988" algn="l"/>
              </a:tabLst>
            </a:pPr>
            <a:fld id="{87E50D35-58BA-435B-8B82-BD5022AE98DF}" type="slidenum">
              <a:rPr lang="ru-RU" altLang="ru-RU" smtClean="0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211138" indent="-209550">
                <a:tabLst>
                  <a:tab pos="211138" algn="l"/>
                  <a:tab pos="650875" algn="l"/>
                  <a:tab pos="1093788" algn="l"/>
                  <a:tab pos="1535113" algn="l"/>
                  <a:tab pos="1976438" algn="l"/>
                  <a:tab pos="2417763" algn="l"/>
                  <a:tab pos="2860675" algn="l"/>
                  <a:tab pos="3302000" algn="l"/>
                  <a:tab pos="3743325" algn="l"/>
                  <a:tab pos="4184650" algn="l"/>
                  <a:tab pos="4625975" algn="l"/>
                  <a:tab pos="5068888" algn="l"/>
                  <a:tab pos="5510213" algn="l"/>
                  <a:tab pos="5951538" algn="l"/>
                  <a:tab pos="6392863" algn="l"/>
                  <a:tab pos="6834188" algn="l"/>
                  <a:tab pos="7277100" algn="l"/>
                  <a:tab pos="7718425" algn="l"/>
                  <a:tab pos="8159750" algn="l"/>
                  <a:tab pos="8601075" algn="l"/>
                  <a:tab pos="9043988" algn="l"/>
                </a:tabLst>
              </a:pPr>
              <a:t>33</a:t>
            </a:fld>
            <a:endParaRPr lang="ru-RU" altLang="ru-RU" smtClean="0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solidFill>
            <a:srgbClr val="FFFFFF"/>
          </a:solidFill>
          <a:ln/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8995" y="4716812"/>
            <a:ext cx="5439685" cy="4465565"/>
          </a:xfrm>
          <a:noFill/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822250"/>
            <a:ext cx="8420100" cy="1452996"/>
          </a:xfrm>
        </p:spPr>
        <p:txBody>
          <a:bodyPr anchor="ctr">
            <a:normAutofit/>
          </a:bodyPr>
          <a:lstStyle>
            <a:lvl1pPr algn="ctr">
              <a:defRPr sz="4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0CBC823-B82D-43B3-9F93-6330F9EAEA3A}"/>
              </a:ext>
            </a:extLst>
          </p:cNvPr>
          <p:cNvSpPr/>
          <p:nvPr userDrawn="1"/>
        </p:nvSpPr>
        <p:spPr>
          <a:xfrm>
            <a:off x="0" y="4362175"/>
            <a:ext cx="9906000" cy="249582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6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4655936"/>
            <a:ext cx="7429500" cy="11586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23" name="Текст 3">
            <a:extLst>
              <a:ext uri="{FF2B5EF4-FFF2-40B4-BE49-F238E27FC236}">
                <a16:creationId xmlns="" xmlns:a16="http://schemas.microsoft.com/office/drawing/2014/main" id="{71611C9E-E969-4828-A6FB-099BE1704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64825" y="6446417"/>
            <a:ext cx="2576350" cy="18306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2021 г.</a:t>
            </a:r>
          </a:p>
        </p:txBody>
      </p:sp>
      <p:pic>
        <p:nvPicPr>
          <p:cNvPr id="192" name="Рисунок 191">
            <a:extLst>
              <a:ext uri="{FF2B5EF4-FFF2-40B4-BE49-F238E27FC236}">
                <a16:creationId xmlns="" xmlns:a16="http://schemas.microsoft.com/office/drawing/2014/main" id="{2232D7F8-0A88-4C77-9B43-18184A048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63" y="544635"/>
            <a:ext cx="1560274" cy="1694237"/>
          </a:xfrm>
          <a:prstGeom prst="rect">
            <a:avLst/>
          </a:prstGeom>
        </p:spPr>
      </p:pic>
      <p:sp>
        <p:nvSpPr>
          <p:cNvPr id="226" name="Прямоугольник 225">
            <a:extLst>
              <a:ext uri="{FF2B5EF4-FFF2-40B4-BE49-F238E27FC236}">
                <a16:creationId xmlns="" xmlns:a16="http://schemas.microsoft.com/office/drawing/2014/main" id="{ECDB6668-3F03-4B7E-A7CA-F5775C33B87C}"/>
              </a:ext>
            </a:extLst>
          </p:cNvPr>
          <p:cNvSpPr/>
          <p:nvPr userDrawn="1"/>
        </p:nvSpPr>
        <p:spPr>
          <a:xfrm>
            <a:off x="3348118" y="2246524"/>
            <a:ext cx="3209763" cy="3869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+mj-lt"/>
              </a:rPr>
              <a:t>РОСКОМНАДЗОР</a:t>
            </a:r>
          </a:p>
        </p:txBody>
      </p:sp>
      <p:sp>
        <p:nvSpPr>
          <p:cNvPr id="270" name="Прямоугольник 269">
            <a:extLst>
              <a:ext uri="{FF2B5EF4-FFF2-40B4-BE49-F238E27FC236}">
                <a16:creationId xmlns="" xmlns:a16="http://schemas.microsoft.com/office/drawing/2014/main" id="{F0612A5A-998B-4BB7-BFB0-2C322290AC35}"/>
              </a:ext>
            </a:extLst>
          </p:cNvPr>
          <p:cNvSpPr/>
          <p:nvPr userDrawn="1"/>
        </p:nvSpPr>
        <p:spPr>
          <a:xfrm>
            <a:off x="0" y="1"/>
            <a:ext cx="9906000" cy="227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200" baseline="0" dirty="0"/>
              <a:t>ФЕДЕРАЛЬНАЯ СЛУЖБА ПО НАДЗОРУ В СФЕРЕ СВЯЗИ, ИНФОРМАЦИОННЫХ ТЕХНОЛОГИЙ И МАССОВЫХ КОММУНИКАЦИЙ</a:t>
            </a:r>
          </a:p>
        </p:txBody>
      </p:sp>
      <p:cxnSp>
        <p:nvCxnSpPr>
          <p:cNvPr id="281" name="Прямая соединительная линия 280">
            <a:extLst>
              <a:ext uri="{FF2B5EF4-FFF2-40B4-BE49-F238E27FC236}">
                <a16:creationId xmlns="" xmlns:a16="http://schemas.microsoft.com/office/drawing/2014/main" id="{3B4D0426-3670-4457-942A-3BF76BAEFD30}"/>
              </a:ext>
            </a:extLst>
          </p:cNvPr>
          <p:cNvCxnSpPr/>
          <p:nvPr userDrawn="1"/>
        </p:nvCxnSpPr>
        <p:spPr>
          <a:xfrm>
            <a:off x="0" y="260244"/>
            <a:ext cx="9906000" cy="0"/>
          </a:xfrm>
          <a:prstGeom prst="line">
            <a:avLst/>
          </a:prstGeom>
          <a:ln w="349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20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35" y="462156"/>
            <a:ext cx="7784776" cy="69273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735" y="1382574"/>
            <a:ext cx="8958542" cy="500584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735" y="6464302"/>
            <a:ext cx="6113215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1426" y="6464302"/>
            <a:ext cx="2228850" cy="365125"/>
          </a:xfrm>
        </p:spPr>
        <p:txBody>
          <a:bodyPr/>
          <a:lstStyle/>
          <a:p>
            <a:fld id="{F59FD1CA-10E3-4DDA-9898-129C9147103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ADD03BE-3F60-42D7-A92B-F4D529840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46" y="291170"/>
            <a:ext cx="795431" cy="86372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46E99E5D-EE56-4369-9693-24E89F7973ED}"/>
              </a:ext>
            </a:extLst>
          </p:cNvPr>
          <p:cNvCxnSpPr/>
          <p:nvPr userDrawn="1"/>
        </p:nvCxnSpPr>
        <p:spPr>
          <a:xfrm>
            <a:off x="471735" y="1173040"/>
            <a:ext cx="8958541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="" xmlns:a16="http://schemas.microsoft.com/office/drawing/2014/main" id="{7C7CC436-EE8A-4473-A340-E3F3A9B8A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4845" y="1163066"/>
            <a:ext cx="795431" cy="201363"/>
          </a:xfrm>
        </p:spPr>
        <p:txBody>
          <a:bodyPr/>
          <a:lstStyle>
            <a:lvl1pPr algn="ctr"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26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35" y="462156"/>
            <a:ext cx="7784776" cy="69273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735" y="1536358"/>
            <a:ext cx="8958542" cy="485205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4F10527E-1A68-4CA6-8E23-A800C4D09C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1735" y="1173040"/>
            <a:ext cx="7784777" cy="36331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bg2">
                    <a:lumMod val="50000"/>
                  </a:schemeClr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ADD03BE-3F60-42D7-A92B-F4D529840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46" y="291170"/>
            <a:ext cx="795431" cy="86372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46E99E5D-EE56-4369-9693-24E89F7973ED}"/>
              </a:ext>
            </a:extLst>
          </p:cNvPr>
          <p:cNvCxnSpPr/>
          <p:nvPr userDrawn="1"/>
        </p:nvCxnSpPr>
        <p:spPr>
          <a:xfrm>
            <a:off x="471735" y="1173040"/>
            <a:ext cx="8958541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="" xmlns:a16="http://schemas.microsoft.com/office/drawing/2014/main" id="{7C7CC436-EE8A-4473-A340-E3F3A9B8A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4845" y="1163066"/>
            <a:ext cx="795431" cy="201363"/>
          </a:xfrm>
        </p:spPr>
        <p:txBody>
          <a:bodyPr/>
          <a:lstStyle>
            <a:lvl1pPr algn="ctr"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65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Группа 101">
            <a:extLst>
              <a:ext uri="{FF2B5EF4-FFF2-40B4-BE49-F238E27FC236}">
                <a16:creationId xmlns="" xmlns:a16="http://schemas.microsoft.com/office/drawing/2014/main" id="{2298473D-7EAB-4CEC-95C9-E3B698F6FC68}"/>
              </a:ext>
            </a:extLst>
          </p:cNvPr>
          <p:cNvGrpSpPr/>
          <p:nvPr userDrawn="1"/>
        </p:nvGrpSpPr>
        <p:grpSpPr>
          <a:xfrm>
            <a:off x="0" y="1"/>
            <a:ext cx="9906000" cy="6857999"/>
            <a:chOff x="0" y="1"/>
            <a:chExt cx="15119350" cy="10691812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56A13BC1-4094-4836-AAC9-59A6AFB09850}"/>
                </a:ext>
              </a:extLst>
            </p:cNvPr>
            <p:cNvSpPr/>
            <p:nvPr userDrawn="1"/>
          </p:nvSpPr>
          <p:spPr>
            <a:xfrm>
              <a:off x="0" y="1"/>
              <a:ext cx="15119350" cy="106918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69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E58D5513-5577-4F61-819A-033AE67814D7}"/>
                </a:ext>
              </a:extLst>
            </p:cNvPr>
            <p:cNvSpPr/>
            <p:nvPr userDrawn="1"/>
          </p:nvSpPr>
          <p:spPr>
            <a:xfrm>
              <a:off x="722443" y="715452"/>
              <a:ext cx="13673249" cy="9252122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69"/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="" xmlns:a16="http://schemas.microsoft.com/office/drawing/2014/main" id="{5B9CD194-FF3E-4F1E-9D71-2BD87921EB09}"/>
                </a:ext>
              </a:extLst>
            </p:cNvPr>
            <p:cNvSpPr/>
            <p:nvPr userDrawn="1"/>
          </p:nvSpPr>
          <p:spPr>
            <a:xfrm>
              <a:off x="12965229" y="8810"/>
              <a:ext cx="1435333" cy="181234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69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0939" y="6444524"/>
            <a:ext cx="6662827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02636" y="6444524"/>
            <a:ext cx="530029" cy="365125"/>
          </a:xfrm>
        </p:spPr>
        <p:txBody>
          <a:bodyPr/>
          <a:lstStyle/>
          <a:p>
            <a:fld id="{F59FD1CA-10E3-4DDA-9898-129C9147103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51" name="Группа 50">
            <a:extLst>
              <a:ext uri="{FF2B5EF4-FFF2-40B4-BE49-F238E27FC236}">
                <a16:creationId xmlns="" xmlns:a16="http://schemas.microsoft.com/office/drawing/2014/main" id="{3A147AA8-BCD7-4295-9AE9-0ECC672D555C}"/>
              </a:ext>
            </a:extLst>
          </p:cNvPr>
          <p:cNvGrpSpPr/>
          <p:nvPr userDrawn="1"/>
        </p:nvGrpSpPr>
        <p:grpSpPr>
          <a:xfrm>
            <a:off x="470143" y="1160401"/>
            <a:ext cx="8961726" cy="5238690"/>
            <a:chOff x="717570" y="1809097"/>
            <a:chExt cx="13678122" cy="8167264"/>
          </a:xfrm>
        </p:grpSpPr>
        <p:grpSp>
          <p:nvGrpSpPr>
            <p:cNvPr id="52" name="Группа 51">
              <a:extLst>
                <a:ext uri="{FF2B5EF4-FFF2-40B4-BE49-F238E27FC236}">
                  <a16:creationId xmlns="" xmlns:a16="http://schemas.microsoft.com/office/drawing/2014/main" id="{B32AA474-D69F-4D2D-85E4-60450FA0C35D}"/>
                </a:ext>
              </a:extLst>
            </p:cNvPr>
            <p:cNvGrpSpPr/>
            <p:nvPr userDrawn="1"/>
          </p:nvGrpSpPr>
          <p:grpSpPr>
            <a:xfrm>
              <a:off x="717570" y="1809097"/>
              <a:ext cx="13678122" cy="8167264"/>
              <a:chOff x="365999" y="909032"/>
              <a:chExt cx="10806040" cy="5253295"/>
            </a:xfrm>
          </p:grpSpPr>
          <p:grpSp>
            <p:nvGrpSpPr>
              <p:cNvPr id="66" name="Baselines / anchors">
                <a:extLst>
                  <a:ext uri="{FF2B5EF4-FFF2-40B4-BE49-F238E27FC236}">
                    <a16:creationId xmlns="" xmlns:a16="http://schemas.microsoft.com/office/drawing/2014/main" id="{55F3BEB0-05B6-4A77-95E9-DAACC9D3BB60}"/>
                  </a:ext>
                </a:extLst>
              </p:cNvPr>
              <p:cNvGrpSpPr/>
              <p:nvPr userDrawn="1"/>
            </p:nvGrpSpPr>
            <p:grpSpPr>
              <a:xfrm>
                <a:off x="365999" y="914211"/>
                <a:ext cx="10805080" cy="5245389"/>
                <a:chOff x="12623800" y="914211"/>
                <a:chExt cx="11176000" cy="5245389"/>
              </a:xfrm>
            </p:grpSpPr>
            <p:cxnSp>
              <p:nvCxnSpPr>
                <p:cNvPr id="81" name="Straight Connector 79">
                  <a:extLst>
                    <a:ext uri="{FF2B5EF4-FFF2-40B4-BE49-F238E27FC236}">
                      <a16:creationId xmlns="" xmlns:a16="http://schemas.microsoft.com/office/drawing/2014/main" id="{D18BF5A6-1D21-4823-B6A1-83C011333BA1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914211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0">
                  <a:extLst>
                    <a:ext uri="{FF2B5EF4-FFF2-40B4-BE49-F238E27FC236}">
                      <a16:creationId xmlns="" xmlns:a16="http://schemas.microsoft.com/office/drawing/2014/main" id="{8D25845C-F443-4C19-873F-B5BDD4AF867F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1205622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1">
                  <a:extLst>
                    <a:ext uri="{FF2B5EF4-FFF2-40B4-BE49-F238E27FC236}">
                      <a16:creationId xmlns="" xmlns:a16="http://schemas.microsoft.com/office/drawing/2014/main" id="{EF1DA297-2570-4AAA-8491-022C4C91C42D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1497600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2">
                  <a:extLst>
                    <a:ext uri="{FF2B5EF4-FFF2-40B4-BE49-F238E27FC236}">
                      <a16:creationId xmlns="" xmlns:a16="http://schemas.microsoft.com/office/drawing/2014/main" id="{0CF7524E-4513-4402-9925-3031931EA1CA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1788444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3">
                  <a:extLst>
                    <a:ext uri="{FF2B5EF4-FFF2-40B4-BE49-F238E27FC236}">
                      <a16:creationId xmlns="" xmlns:a16="http://schemas.microsoft.com/office/drawing/2014/main" id="{FE37DA67-9D4C-4927-B77C-B12CCC03032B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079855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4">
                  <a:extLst>
                    <a:ext uri="{FF2B5EF4-FFF2-40B4-BE49-F238E27FC236}">
                      <a16:creationId xmlns="" xmlns:a16="http://schemas.microsoft.com/office/drawing/2014/main" id="{FE640390-356A-4AE5-9821-C4E1D77FE22E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371266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5">
                  <a:extLst>
                    <a:ext uri="{FF2B5EF4-FFF2-40B4-BE49-F238E27FC236}">
                      <a16:creationId xmlns="" xmlns:a16="http://schemas.microsoft.com/office/drawing/2014/main" id="{E6718141-CC67-489E-8CE1-D107D19AFA8D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662677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6">
                  <a:extLst>
                    <a:ext uri="{FF2B5EF4-FFF2-40B4-BE49-F238E27FC236}">
                      <a16:creationId xmlns="" xmlns:a16="http://schemas.microsoft.com/office/drawing/2014/main" id="{3AF7B711-F13E-4FF1-91B4-D69C2390F5E3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954088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7">
                  <a:extLst>
                    <a:ext uri="{FF2B5EF4-FFF2-40B4-BE49-F238E27FC236}">
                      <a16:creationId xmlns="" xmlns:a16="http://schemas.microsoft.com/office/drawing/2014/main" id="{542AB211-1A71-49C6-96C3-D2EF9F445D9E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3245499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8">
                  <a:extLst>
                    <a:ext uri="{FF2B5EF4-FFF2-40B4-BE49-F238E27FC236}">
                      <a16:creationId xmlns="" xmlns:a16="http://schemas.microsoft.com/office/drawing/2014/main" id="{C3F92FC4-3B85-44BF-88D0-1CEE4E30F44E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3536910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89">
                  <a:extLst>
                    <a:ext uri="{FF2B5EF4-FFF2-40B4-BE49-F238E27FC236}">
                      <a16:creationId xmlns="" xmlns:a16="http://schemas.microsoft.com/office/drawing/2014/main" id="{D6881D09-1959-4387-A4DC-7D98ED2B6A85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3828321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0">
                  <a:extLst>
                    <a:ext uri="{FF2B5EF4-FFF2-40B4-BE49-F238E27FC236}">
                      <a16:creationId xmlns="" xmlns:a16="http://schemas.microsoft.com/office/drawing/2014/main" id="{95F72D39-E805-4661-AE9F-BDC14C055B53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119732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1">
                  <a:extLst>
                    <a:ext uri="{FF2B5EF4-FFF2-40B4-BE49-F238E27FC236}">
                      <a16:creationId xmlns="" xmlns:a16="http://schemas.microsoft.com/office/drawing/2014/main" id="{F14A076B-08B4-4C5E-9FF4-EA5B22991CD0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411143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2">
                  <a:extLst>
                    <a:ext uri="{FF2B5EF4-FFF2-40B4-BE49-F238E27FC236}">
                      <a16:creationId xmlns="" xmlns:a16="http://schemas.microsoft.com/office/drawing/2014/main" id="{DCA7F83B-81C2-41F6-836D-28925748B3FC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702554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3">
                  <a:extLst>
                    <a:ext uri="{FF2B5EF4-FFF2-40B4-BE49-F238E27FC236}">
                      <a16:creationId xmlns="" xmlns:a16="http://schemas.microsoft.com/office/drawing/2014/main" id="{374A2D8F-5DD1-495D-BD02-6C66282899D9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993965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4">
                  <a:extLst>
                    <a:ext uri="{FF2B5EF4-FFF2-40B4-BE49-F238E27FC236}">
                      <a16:creationId xmlns="" xmlns:a16="http://schemas.microsoft.com/office/drawing/2014/main" id="{7638AC11-B369-4E58-BDA8-C0669C40F5B2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5285376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5">
                  <a:extLst>
                    <a:ext uri="{FF2B5EF4-FFF2-40B4-BE49-F238E27FC236}">
                      <a16:creationId xmlns="" xmlns:a16="http://schemas.microsoft.com/office/drawing/2014/main" id="{467F217C-2D8E-44D6-ABE8-1DF7DF8949B9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5576787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6">
                  <a:extLst>
                    <a:ext uri="{FF2B5EF4-FFF2-40B4-BE49-F238E27FC236}">
                      <a16:creationId xmlns="" xmlns:a16="http://schemas.microsoft.com/office/drawing/2014/main" id="{C48CB963-6244-427B-A210-80BE2BB4263B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5868198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7">
                  <a:extLst>
                    <a:ext uri="{FF2B5EF4-FFF2-40B4-BE49-F238E27FC236}">
                      <a16:creationId xmlns="" xmlns:a16="http://schemas.microsoft.com/office/drawing/2014/main" id="{E8C43653-D2CA-43BA-966C-B79BFFA85FE5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6159600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utter space">
                <a:extLst>
                  <a:ext uri="{FF2B5EF4-FFF2-40B4-BE49-F238E27FC236}">
                    <a16:creationId xmlns="" xmlns:a16="http://schemas.microsoft.com/office/drawing/2014/main" id="{51E2D6E5-1104-43DC-941E-2098D8843D56}"/>
                  </a:ext>
                </a:extLst>
              </p:cNvPr>
              <p:cNvGrpSpPr/>
              <p:nvPr userDrawn="1"/>
            </p:nvGrpSpPr>
            <p:grpSpPr>
              <a:xfrm>
                <a:off x="1006067" y="914191"/>
                <a:ext cx="9525904" cy="5248136"/>
                <a:chOff x="1277000" y="623550"/>
                <a:chExt cx="9638000" cy="5537047"/>
              </a:xfrm>
            </p:grpSpPr>
            <p:sp>
              <p:nvSpPr>
                <p:cNvPr id="70" name="Rectangle 67">
                  <a:extLst>
                    <a:ext uri="{FF2B5EF4-FFF2-40B4-BE49-F238E27FC236}">
                      <a16:creationId xmlns="" xmlns:a16="http://schemas.microsoft.com/office/drawing/2014/main" id="{5E54B856-7A3C-4BA9-9EB3-EF3665CC5FA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688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1" name="Rectangle 68">
                  <a:extLst>
                    <a:ext uri="{FF2B5EF4-FFF2-40B4-BE49-F238E27FC236}">
                      <a16:creationId xmlns="" xmlns:a16="http://schemas.microsoft.com/office/drawing/2014/main" id="{FC5EE523-8EA3-479F-B46D-1F3A7E0D562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875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2" name="Rectangle 69">
                  <a:extLst>
                    <a:ext uri="{FF2B5EF4-FFF2-40B4-BE49-F238E27FC236}">
                      <a16:creationId xmlns="" xmlns:a16="http://schemas.microsoft.com/office/drawing/2014/main" id="{5D35551F-D342-4FC1-B735-6886088FF2A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782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3" name="Rectangle 70">
                  <a:extLst>
                    <a:ext uri="{FF2B5EF4-FFF2-40B4-BE49-F238E27FC236}">
                      <a16:creationId xmlns="" xmlns:a16="http://schemas.microsoft.com/office/drawing/2014/main" id="{1B6360AE-1A43-4C45-8E46-7F9FA6CB5BC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969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4" name="Rectangle 71">
                  <a:extLst>
                    <a:ext uri="{FF2B5EF4-FFF2-40B4-BE49-F238E27FC236}">
                      <a16:creationId xmlns="" xmlns:a16="http://schemas.microsoft.com/office/drawing/2014/main" id="{B0713604-7ADF-4AA8-B0ED-6FCA3F77B24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062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5" name="Rectangle 72">
                  <a:extLst>
                    <a:ext uri="{FF2B5EF4-FFF2-40B4-BE49-F238E27FC236}">
                      <a16:creationId xmlns="" xmlns:a16="http://schemas.microsoft.com/office/drawing/2014/main" id="{820DE0D3-5E78-4446-A430-E2088D2F515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595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6" name="Rectangle 73">
                  <a:extLst>
                    <a:ext uri="{FF2B5EF4-FFF2-40B4-BE49-F238E27FC236}">
                      <a16:creationId xmlns="" xmlns:a16="http://schemas.microsoft.com/office/drawing/2014/main" id="{68B21156-20AE-4934-A039-32E56E7287E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27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7" name="Rectangle 74">
                  <a:extLst>
                    <a:ext uri="{FF2B5EF4-FFF2-40B4-BE49-F238E27FC236}">
                      <a16:creationId xmlns="" xmlns:a16="http://schemas.microsoft.com/office/drawing/2014/main" id="{20E30B08-EE33-4864-943C-6B61FFE3538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21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8" name="Rectangle 75">
                  <a:extLst>
                    <a:ext uri="{FF2B5EF4-FFF2-40B4-BE49-F238E27FC236}">
                      <a16:creationId xmlns="" xmlns:a16="http://schemas.microsoft.com/office/drawing/2014/main" id="{4FC3B70F-388E-4707-8248-65532361772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314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79" name="Rectangle 76">
                  <a:extLst>
                    <a:ext uri="{FF2B5EF4-FFF2-40B4-BE49-F238E27FC236}">
                      <a16:creationId xmlns="" xmlns:a16="http://schemas.microsoft.com/office/drawing/2014/main" id="{DE1D1A4A-5C2C-48D6-8502-BBBE470C19D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408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80" name="Rectangle 77">
                  <a:extLst>
                    <a:ext uri="{FF2B5EF4-FFF2-40B4-BE49-F238E27FC236}">
                      <a16:creationId xmlns="" xmlns:a16="http://schemas.microsoft.com/office/drawing/2014/main" id="{AD5A3D38-AEB2-4DDE-B8F9-A19ED9D875D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501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800" dirty="0"/>
                </a:p>
              </p:txBody>
            </p:sp>
          </p:grpSp>
          <p:sp>
            <p:nvSpPr>
              <p:cNvPr id="68" name="Whitespace measure">
                <a:extLst>
                  <a:ext uri="{FF2B5EF4-FFF2-40B4-BE49-F238E27FC236}">
                    <a16:creationId xmlns="" xmlns:a16="http://schemas.microsoft.com/office/drawing/2014/main" id="{021999DC-3A72-4460-B461-7E734BDFB4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5999" y="909032"/>
                <a:ext cx="10805080" cy="585991"/>
              </a:xfrm>
              <a:prstGeom prst="rect">
                <a:avLst/>
              </a:prstGeom>
              <a:solidFill>
                <a:schemeClr val="accent2">
                  <a:lumMod val="75000"/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800" dirty="0"/>
              </a:p>
            </p:txBody>
          </p:sp>
          <p:sp>
            <p:nvSpPr>
              <p:cNvPr id="69" name="Live area">
                <a:extLst>
                  <a:ext uri="{FF2B5EF4-FFF2-40B4-BE49-F238E27FC236}">
                    <a16:creationId xmlns="" xmlns:a16="http://schemas.microsoft.com/office/drawing/2014/main" id="{8F97DBA6-ACD2-4659-8E17-9290DC1F0B2F}"/>
                  </a:ext>
                </a:extLst>
              </p:cNvPr>
              <p:cNvSpPr/>
              <p:nvPr userDrawn="1"/>
            </p:nvSpPr>
            <p:spPr>
              <a:xfrm>
                <a:off x="365999" y="1495023"/>
                <a:ext cx="10806040" cy="4666361"/>
              </a:xfrm>
              <a:custGeom>
                <a:avLst/>
                <a:gdLst>
                  <a:gd name="connsiteX0" fmla="*/ 0 w 10931999"/>
                  <a:gd name="connsiteY0" fmla="*/ 0 h 5537797"/>
                  <a:gd name="connsiteX1" fmla="*/ 10931999 w 10931999"/>
                  <a:gd name="connsiteY1" fmla="*/ 0 h 5537797"/>
                  <a:gd name="connsiteX2" fmla="*/ 10931999 w 10931999"/>
                  <a:gd name="connsiteY2" fmla="*/ 5537797 h 5537797"/>
                  <a:gd name="connsiteX3" fmla="*/ 0 w 10931999"/>
                  <a:gd name="connsiteY3" fmla="*/ 5537797 h 553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1999" h="5537797">
                    <a:moveTo>
                      <a:pt x="0" y="0"/>
                    </a:moveTo>
                    <a:lnTo>
                      <a:pt x="10931999" y="0"/>
                    </a:lnTo>
                    <a:lnTo>
                      <a:pt x="10931999" y="5537797"/>
                    </a:lnTo>
                    <a:lnTo>
                      <a:pt x="0" y="553779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  <a:alpha val="3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="" xmlns:a16="http://schemas.microsoft.com/office/drawing/2014/main" id="{D6FD2977-B2CF-488E-B2E8-9F4666EB5914}"/>
                </a:ext>
              </a:extLst>
            </p:cNvPr>
            <p:cNvGrpSpPr/>
            <p:nvPr userDrawn="1"/>
          </p:nvGrpSpPr>
          <p:grpSpPr>
            <a:xfrm>
              <a:off x="1136759" y="1817118"/>
              <a:ext cx="12837934" cy="8155004"/>
              <a:chOff x="1136759" y="1817118"/>
              <a:chExt cx="12837934" cy="8155004"/>
            </a:xfrm>
          </p:grpSpPr>
          <p:cxnSp>
            <p:nvCxnSpPr>
              <p:cNvPr id="54" name="Прямая соединительная линия 53">
                <a:extLst>
                  <a:ext uri="{FF2B5EF4-FFF2-40B4-BE49-F238E27FC236}">
                    <a16:creationId xmlns="" xmlns:a16="http://schemas.microsoft.com/office/drawing/2014/main" id="{A192FCFC-3376-4844-8989-9E02B861EF04}"/>
                  </a:ext>
                </a:extLst>
              </p:cNvPr>
              <p:cNvCxnSpPr/>
              <p:nvPr userDrawn="1"/>
            </p:nvCxnSpPr>
            <p:spPr>
              <a:xfrm>
                <a:off x="347092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>
                <a:extLst>
                  <a:ext uri="{FF2B5EF4-FFF2-40B4-BE49-F238E27FC236}">
                    <a16:creationId xmlns="" xmlns:a16="http://schemas.microsoft.com/office/drawing/2014/main" id="{07672129-8971-42A6-B502-D123FAE151CC}"/>
                  </a:ext>
                </a:extLst>
              </p:cNvPr>
              <p:cNvCxnSpPr/>
              <p:nvPr userDrawn="1"/>
            </p:nvCxnSpPr>
            <p:spPr>
              <a:xfrm>
                <a:off x="230384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>
                <a:extLst>
                  <a:ext uri="{FF2B5EF4-FFF2-40B4-BE49-F238E27FC236}">
                    <a16:creationId xmlns="" xmlns:a16="http://schemas.microsoft.com/office/drawing/2014/main" id="{C6C1F3C7-EBAF-48E9-8934-90A13CD45908}"/>
                  </a:ext>
                </a:extLst>
              </p:cNvPr>
              <p:cNvCxnSpPr/>
              <p:nvPr userDrawn="1"/>
            </p:nvCxnSpPr>
            <p:spPr>
              <a:xfrm>
                <a:off x="463801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>
                <a:extLst>
                  <a:ext uri="{FF2B5EF4-FFF2-40B4-BE49-F238E27FC236}">
                    <a16:creationId xmlns="" xmlns:a16="http://schemas.microsoft.com/office/drawing/2014/main" id="{5A37383A-170C-4760-A941-B91D3BB88CF3}"/>
                  </a:ext>
                </a:extLst>
              </p:cNvPr>
              <p:cNvCxnSpPr/>
              <p:nvPr userDrawn="1"/>
            </p:nvCxnSpPr>
            <p:spPr>
              <a:xfrm>
                <a:off x="580509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>
                <a:extLst>
                  <a:ext uri="{FF2B5EF4-FFF2-40B4-BE49-F238E27FC236}">
                    <a16:creationId xmlns="" xmlns:a16="http://schemas.microsoft.com/office/drawing/2014/main" id="{17685A69-C1C0-42C1-8D40-D6D6A29E2749}"/>
                  </a:ext>
                </a:extLst>
              </p:cNvPr>
              <p:cNvCxnSpPr/>
              <p:nvPr userDrawn="1"/>
            </p:nvCxnSpPr>
            <p:spPr>
              <a:xfrm>
                <a:off x="697218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="" xmlns:a16="http://schemas.microsoft.com/office/drawing/2014/main" id="{92E9916C-11FF-4870-847C-DCA240E3A033}"/>
                  </a:ext>
                </a:extLst>
              </p:cNvPr>
              <p:cNvCxnSpPr/>
              <p:nvPr userDrawn="1"/>
            </p:nvCxnSpPr>
            <p:spPr>
              <a:xfrm>
                <a:off x="813926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="" xmlns:a16="http://schemas.microsoft.com/office/drawing/2014/main" id="{748AD79D-75D9-4AE9-9ADB-038DA58C2E8C}"/>
                  </a:ext>
                </a:extLst>
              </p:cNvPr>
              <p:cNvCxnSpPr/>
              <p:nvPr userDrawn="1"/>
            </p:nvCxnSpPr>
            <p:spPr>
              <a:xfrm>
                <a:off x="930635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="" xmlns:a16="http://schemas.microsoft.com/office/drawing/2014/main" id="{1367B73A-A8B0-4E80-97B1-DFFA49EEFEED}"/>
                  </a:ext>
                </a:extLst>
              </p:cNvPr>
              <p:cNvCxnSpPr/>
              <p:nvPr userDrawn="1"/>
            </p:nvCxnSpPr>
            <p:spPr>
              <a:xfrm>
                <a:off x="1047343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="" xmlns:a16="http://schemas.microsoft.com/office/drawing/2014/main" id="{AF0946FA-0436-43FD-91D3-DC4ABC1259BD}"/>
                  </a:ext>
                </a:extLst>
              </p:cNvPr>
              <p:cNvCxnSpPr/>
              <p:nvPr userDrawn="1"/>
            </p:nvCxnSpPr>
            <p:spPr>
              <a:xfrm>
                <a:off x="1164052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="" xmlns:a16="http://schemas.microsoft.com/office/drawing/2014/main" id="{A563818B-7B7E-4FDE-92C9-5484C5553BCA}"/>
                  </a:ext>
                </a:extLst>
              </p:cNvPr>
              <p:cNvCxnSpPr/>
              <p:nvPr userDrawn="1"/>
            </p:nvCxnSpPr>
            <p:spPr>
              <a:xfrm>
                <a:off x="1280760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="" xmlns:a16="http://schemas.microsoft.com/office/drawing/2014/main" id="{E9D0272C-EB43-452A-9124-559705B6E30F}"/>
                  </a:ext>
                </a:extLst>
              </p:cNvPr>
              <p:cNvCxnSpPr/>
              <p:nvPr userDrawn="1"/>
            </p:nvCxnSpPr>
            <p:spPr>
              <a:xfrm>
                <a:off x="13974693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="" xmlns:a16="http://schemas.microsoft.com/office/drawing/2014/main" id="{4AEC5B4E-5FA0-430D-B42A-1DF1B3EF33E2}"/>
                  </a:ext>
                </a:extLst>
              </p:cNvPr>
              <p:cNvCxnSpPr/>
              <p:nvPr userDrawn="1"/>
            </p:nvCxnSpPr>
            <p:spPr>
              <a:xfrm>
                <a:off x="113675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0911FCD5-0FF8-4970-BC3F-761635A2C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46" y="291170"/>
            <a:ext cx="795431" cy="8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F97839-73F5-45E4-BFE6-E61388AC0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46" y="291170"/>
            <a:ext cx="795431" cy="863725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E2AE8B8-CB60-46A8-B8C5-62E12B39C924}"/>
              </a:ext>
            </a:extLst>
          </p:cNvPr>
          <p:cNvCxnSpPr>
            <a:cxnSpLocks/>
          </p:cNvCxnSpPr>
          <p:nvPr userDrawn="1"/>
        </p:nvCxnSpPr>
        <p:spPr>
          <a:xfrm>
            <a:off x="7133766" y="6444524"/>
            <a:ext cx="2772234" cy="0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7511D98-1271-4634-BCB6-451FA6684D5F}"/>
              </a:ext>
            </a:extLst>
          </p:cNvPr>
          <p:cNvCxnSpPr>
            <a:cxnSpLocks/>
          </p:cNvCxnSpPr>
          <p:nvPr userDrawn="1"/>
        </p:nvCxnSpPr>
        <p:spPr>
          <a:xfrm>
            <a:off x="471735" y="1221915"/>
            <a:ext cx="7776841" cy="0"/>
          </a:xfrm>
          <a:prstGeom prst="line">
            <a:avLst/>
          </a:prstGeom>
          <a:ln w="158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99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Рисунок 266">
            <a:extLst>
              <a:ext uri="{FF2B5EF4-FFF2-40B4-BE49-F238E27FC236}">
                <a16:creationId xmlns="" xmlns:a16="http://schemas.microsoft.com/office/drawing/2014/main" id="{C94E1374-52B3-444B-96E2-475D1C339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" b="22723"/>
          <a:stretch/>
        </p:blipFill>
        <p:spPr>
          <a:xfrm>
            <a:off x="0" y="4358765"/>
            <a:ext cx="9906000" cy="248696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0CBC823-B82D-43B3-9F93-6330F9EAEA3A}"/>
              </a:ext>
            </a:extLst>
          </p:cNvPr>
          <p:cNvSpPr/>
          <p:nvPr userDrawn="1"/>
        </p:nvSpPr>
        <p:spPr>
          <a:xfrm>
            <a:off x="0" y="4362175"/>
            <a:ext cx="9906000" cy="2495825"/>
          </a:xfrm>
          <a:prstGeom prst="rect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6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822250"/>
            <a:ext cx="8420100" cy="1452996"/>
          </a:xfrm>
        </p:spPr>
        <p:txBody>
          <a:bodyPr anchor="ctr">
            <a:normAutofit/>
          </a:bodyPr>
          <a:lstStyle>
            <a:lvl1pPr algn="ctr">
              <a:defRPr sz="4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8251" y="4655936"/>
            <a:ext cx="7429500" cy="11586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 dirty="0"/>
              <a:t>Имя Отчество Фамилия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123" name="Текст 3">
            <a:extLst>
              <a:ext uri="{FF2B5EF4-FFF2-40B4-BE49-F238E27FC236}">
                <a16:creationId xmlns="" xmlns:a16="http://schemas.microsoft.com/office/drawing/2014/main" id="{71611C9E-E969-4828-A6FB-099BE1704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64825" y="6446417"/>
            <a:ext cx="2576350" cy="18306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2021 г.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="" xmlns:a16="http://schemas.microsoft.com/office/drawing/2014/main" id="{46BEE894-F66A-4E44-B18E-3B1D3C6629FA}"/>
              </a:ext>
            </a:extLst>
          </p:cNvPr>
          <p:cNvSpPr/>
          <p:nvPr userDrawn="1"/>
        </p:nvSpPr>
        <p:spPr>
          <a:xfrm>
            <a:off x="0" y="1"/>
            <a:ext cx="9906000" cy="227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200" baseline="0"/>
              <a:t>ФЕДЕРАЛЬНАЯ СЛУЖБА ПО НАДЗОРУ В СФЕРЕ СВЯЗИ, ИНФОРМАЦИОННЫХ ТЕХНОЛОГИЙ И МАССОВЫХ КОММУНИКАЦИЙ</a:t>
            </a:r>
            <a:endParaRPr lang="ru-RU" sz="900" spc="200" baseline="0" dirty="0"/>
          </a:p>
        </p:txBody>
      </p:sp>
      <p:pic>
        <p:nvPicPr>
          <p:cNvPr id="192" name="Рисунок 191">
            <a:extLst>
              <a:ext uri="{FF2B5EF4-FFF2-40B4-BE49-F238E27FC236}">
                <a16:creationId xmlns="" xmlns:a16="http://schemas.microsoft.com/office/drawing/2014/main" id="{2232D7F8-0A88-4C77-9B43-18184A048E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63" y="544635"/>
            <a:ext cx="1560274" cy="1694237"/>
          </a:xfrm>
          <a:prstGeom prst="rect">
            <a:avLst/>
          </a:prstGeom>
        </p:spPr>
      </p:pic>
      <p:sp>
        <p:nvSpPr>
          <p:cNvPr id="226" name="Прямоугольник 225">
            <a:extLst>
              <a:ext uri="{FF2B5EF4-FFF2-40B4-BE49-F238E27FC236}">
                <a16:creationId xmlns="" xmlns:a16="http://schemas.microsoft.com/office/drawing/2014/main" id="{ECDB6668-3F03-4B7E-A7CA-F5775C33B87C}"/>
              </a:ext>
            </a:extLst>
          </p:cNvPr>
          <p:cNvSpPr/>
          <p:nvPr userDrawn="1"/>
        </p:nvSpPr>
        <p:spPr>
          <a:xfrm>
            <a:off x="3348118" y="2246524"/>
            <a:ext cx="3209763" cy="3869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+mj-lt"/>
              </a:rPr>
              <a:t>РОСКОМНАДЗОР</a:t>
            </a:r>
          </a:p>
        </p:txBody>
      </p:sp>
    </p:spTree>
    <p:extLst>
      <p:ext uri="{BB962C8B-B14F-4D97-AF65-F5344CB8AC3E}">
        <p14:creationId xmlns:p14="http://schemas.microsoft.com/office/powerpoint/2010/main" val="394569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2950" y="2822250"/>
            <a:ext cx="8420100" cy="1452996"/>
          </a:xfrm>
        </p:spPr>
        <p:txBody>
          <a:bodyPr anchor="ctr">
            <a:normAutofit/>
          </a:bodyPr>
          <a:lstStyle>
            <a:lvl1pPr algn="ctr">
              <a:defRPr sz="4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="" xmlns:a16="http://schemas.microsoft.com/office/drawing/2014/main" id="{46BEE894-F66A-4E44-B18E-3B1D3C6629FA}"/>
              </a:ext>
            </a:extLst>
          </p:cNvPr>
          <p:cNvSpPr/>
          <p:nvPr userDrawn="1"/>
        </p:nvSpPr>
        <p:spPr>
          <a:xfrm>
            <a:off x="0" y="1"/>
            <a:ext cx="9906000" cy="227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69"/>
          </a:p>
        </p:txBody>
      </p:sp>
      <p:pic>
        <p:nvPicPr>
          <p:cNvPr id="192" name="Рисунок 191">
            <a:extLst>
              <a:ext uri="{FF2B5EF4-FFF2-40B4-BE49-F238E27FC236}">
                <a16:creationId xmlns="" xmlns:a16="http://schemas.microsoft.com/office/drawing/2014/main" id="{2232D7F8-0A88-4C77-9B43-18184A048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63" y="544635"/>
            <a:ext cx="1560274" cy="1694237"/>
          </a:xfrm>
          <a:prstGeom prst="rect">
            <a:avLst/>
          </a:prstGeom>
        </p:spPr>
      </p:pic>
      <p:sp>
        <p:nvSpPr>
          <p:cNvPr id="226" name="Прямоугольник 225">
            <a:extLst>
              <a:ext uri="{FF2B5EF4-FFF2-40B4-BE49-F238E27FC236}">
                <a16:creationId xmlns="" xmlns:a16="http://schemas.microsoft.com/office/drawing/2014/main" id="{ECDB6668-3F03-4B7E-A7CA-F5775C33B87C}"/>
              </a:ext>
            </a:extLst>
          </p:cNvPr>
          <p:cNvSpPr/>
          <p:nvPr userDrawn="1"/>
        </p:nvSpPr>
        <p:spPr>
          <a:xfrm>
            <a:off x="3425487" y="2246524"/>
            <a:ext cx="3209763" cy="3869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+mj-lt"/>
              </a:rPr>
              <a:t>РОСКОМНАДЗОР</a:t>
            </a:r>
          </a:p>
        </p:txBody>
      </p:sp>
      <p:sp>
        <p:nvSpPr>
          <p:cNvPr id="260" name="Параллелограмм 259">
            <a:extLst>
              <a:ext uri="{FF2B5EF4-FFF2-40B4-BE49-F238E27FC236}">
                <a16:creationId xmlns="" xmlns:a16="http://schemas.microsoft.com/office/drawing/2014/main" id="{1DA50796-60C4-4B9E-9F32-BD8275B01AB4}"/>
              </a:ext>
            </a:extLst>
          </p:cNvPr>
          <p:cNvSpPr/>
          <p:nvPr userDrawn="1"/>
        </p:nvSpPr>
        <p:spPr>
          <a:xfrm>
            <a:off x="9163050" y="0"/>
            <a:ext cx="618941" cy="227861"/>
          </a:xfrm>
          <a:prstGeom prst="parallelogram">
            <a:avLst>
              <a:gd name="adj" fmla="val 7273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69"/>
          </a:p>
        </p:txBody>
      </p:sp>
      <p:sp>
        <p:nvSpPr>
          <p:cNvPr id="261" name="Параллелограмм 260">
            <a:extLst>
              <a:ext uri="{FF2B5EF4-FFF2-40B4-BE49-F238E27FC236}">
                <a16:creationId xmlns="" xmlns:a16="http://schemas.microsoft.com/office/drawing/2014/main" id="{FD7C53EB-21B8-42B1-AE33-E03E384EB465}"/>
              </a:ext>
            </a:extLst>
          </p:cNvPr>
          <p:cNvSpPr/>
          <p:nvPr userDrawn="1"/>
        </p:nvSpPr>
        <p:spPr>
          <a:xfrm>
            <a:off x="8948175" y="0"/>
            <a:ext cx="618941" cy="227861"/>
          </a:xfrm>
          <a:prstGeom prst="parallelogram">
            <a:avLst>
              <a:gd name="adj" fmla="val 72730"/>
            </a:avLst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69"/>
          </a:p>
        </p:txBody>
      </p:sp>
    </p:spTree>
    <p:extLst>
      <p:ext uri="{BB962C8B-B14F-4D97-AF65-F5344CB8AC3E}">
        <p14:creationId xmlns:p14="http://schemas.microsoft.com/office/powerpoint/2010/main" val="203192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14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FD1CA-10E3-4DDA-9898-129C9147103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33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5" r:id="rId2"/>
    <p:sldLayoutId id="2147483693" r:id="rId3"/>
    <p:sldLayoutId id="2147483672" r:id="rId4"/>
    <p:sldLayoutId id="2147483681" r:id="rId5"/>
    <p:sldLayoutId id="2147483677" r:id="rId6"/>
    <p:sldLayoutId id="2147483692" r:id="rId7"/>
    <p:sldLayoutId id="214748369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38024618-D6BB-4404-9A06-28ADAB235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455" y="3034198"/>
            <a:ext cx="9663545" cy="1452996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Соблюдение требований о недопустимости злоупотребления свободой массовой информации</a:t>
            </a:r>
            <a:endParaRPr lang="ru-RU" sz="2000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B11B8E85-2C56-41D0-8AC3-20D03BC56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48641" y="6268392"/>
            <a:ext cx="2576350" cy="183063"/>
          </a:xfrm>
        </p:spPr>
        <p:txBody>
          <a:bodyPr>
            <a:noAutofit/>
          </a:bodyPr>
          <a:lstStyle/>
          <a:p>
            <a:r>
              <a:rPr lang="ru-RU" sz="1200" dirty="0" smtClean="0"/>
              <a:t>Красноярск 2023 </a:t>
            </a:r>
            <a:r>
              <a:rPr lang="ru-RU" sz="1200" dirty="0"/>
              <a:t>г.</a:t>
            </a:r>
          </a:p>
        </p:txBody>
      </p:sp>
      <p:sp>
        <p:nvSpPr>
          <p:cNvPr id="5" name="Подзаголовок 13">
            <a:extLst>
              <a:ext uri="{FF2B5EF4-FFF2-40B4-BE49-F238E27FC236}">
                <a16:creationId xmlns="" xmlns:a16="http://schemas.microsoft.com/office/drawing/2014/main" id="{D101D346-7A6E-4938-84D7-2E98600DB300}"/>
              </a:ext>
            </a:extLst>
          </p:cNvPr>
          <p:cNvSpPr txBox="1">
            <a:spLocks/>
          </p:cNvSpPr>
          <p:nvPr/>
        </p:nvSpPr>
        <p:spPr>
          <a:xfrm>
            <a:off x="1068533" y="2602019"/>
            <a:ext cx="7429500" cy="115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277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555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83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109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6387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6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894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0219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Енисейское управление Роскомнадзора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одзаголовок 13">
            <a:extLst>
              <a:ext uri="{FF2B5EF4-FFF2-40B4-BE49-F238E27FC236}">
                <a16:creationId xmlns="" xmlns:a16="http://schemas.microsoft.com/office/drawing/2014/main" id="{D101D346-7A6E-4938-84D7-2E98600DB300}"/>
              </a:ext>
            </a:extLst>
          </p:cNvPr>
          <p:cNvSpPr txBox="1">
            <a:spLocks/>
          </p:cNvSpPr>
          <p:nvPr/>
        </p:nvSpPr>
        <p:spPr>
          <a:xfrm>
            <a:off x="5009034" y="4445084"/>
            <a:ext cx="4759036" cy="11586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277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555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83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109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6387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6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894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0219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Вергейчик</a:t>
            </a:r>
            <a:r>
              <a:rPr lang="ru-RU" dirty="0" smtClean="0"/>
              <a:t> Галина Сергеевна</a:t>
            </a:r>
            <a:endParaRPr lang="ru-RU" dirty="0"/>
          </a:p>
          <a:p>
            <a:r>
              <a:rPr lang="ru-RU" dirty="0"/>
              <a:t>Начальник отдела контроля и надзора в сфере массовых коммуникаций</a:t>
            </a:r>
          </a:p>
        </p:txBody>
      </p:sp>
      <p:sp>
        <p:nvSpPr>
          <p:cNvPr id="7" name="Подзаголовок 13">
            <a:extLst>
              <a:ext uri="{FF2B5EF4-FFF2-40B4-BE49-F238E27FC236}">
                <a16:creationId xmlns="" xmlns:a16="http://schemas.microsoft.com/office/drawing/2014/main" id="{D101D346-7A6E-4938-84D7-2E98600DB300}"/>
              </a:ext>
            </a:extLst>
          </p:cNvPr>
          <p:cNvSpPr txBox="1">
            <a:spLocks/>
          </p:cNvSpPr>
          <p:nvPr/>
        </p:nvSpPr>
        <p:spPr>
          <a:xfrm>
            <a:off x="318364" y="4445084"/>
            <a:ext cx="4759036" cy="115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277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555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83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109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6387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6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894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0219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Сватусь</a:t>
            </a:r>
            <a:r>
              <a:rPr lang="ru-RU" dirty="0" smtClean="0"/>
              <a:t> Александр Александрович</a:t>
            </a:r>
            <a:endParaRPr lang="ru-RU" dirty="0"/>
          </a:p>
          <a:p>
            <a:r>
              <a:rPr lang="ru-RU" dirty="0" smtClean="0"/>
              <a:t>Заместитель руководителя Управления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7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50B9862-EE08-48F4-AA6E-D07093B80E5B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10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585900" y="252690"/>
            <a:ext cx="8691450" cy="6426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Распространение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в СМИ «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наркотического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контента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»</a:t>
            </a:r>
            <a:endParaRPr lang="en-US" sz="2400" b="0" strike="noStrike" spc="-1" dirty="0">
              <a:solidFill>
                <a:srgbClr val="262626"/>
              </a:solidFill>
              <a:latin typeface="DIN Pro Cond Medium"/>
            </a:endParaRPr>
          </a:p>
        </p:txBody>
      </p:sp>
      <p:pic>
        <p:nvPicPr>
          <p:cNvPr id="186" name="Picture 2"/>
          <p:cNvPicPr/>
          <p:nvPr/>
        </p:nvPicPr>
        <p:blipFill>
          <a:blip r:embed="rId2"/>
          <a:srcRect t="22681" b="27163"/>
          <a:stretch/>
        </p:blipFill>
        <p:spPr>
          <a:xfrm>
            <a:off x="1926720" y="5190120"/>
            <a:ext cx="5457240" cy="1531080"/>
          </a:xfrm>
          <a:prstGeom prst="rect">
            <a:avLst/>
          </a:prstGeom>
          <a:ln>
            <a:noFill/>
          </a:ln>
        </p:spPr>
      </p:pic>
      <p:sp>
        <p:nvSpPr>
          <p:cNvPr id="187" name="CustomShape 3"/>
          <p:cNvSpPr/>
          <p:nvPr/>
        </p:nvSpPr>
        <p:spPr>
          <a:xfrm>
            <a:off x="471930" y="885480"/>
            <a:ext cx="89996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62626"/>
                </a:solidFill>
                <a:latin typeface="DIN Pro Cond Medium"/>
              </a:rPr>
              <a:t>Федеральный закон «О наркотических средствах и психотропных веществах» от 08.01.1998 N 3-ФЗ</a:t>
            </a:r>
            <a:endParaRPr lang="ru-RU" sz="1800" b="0" strike="noStrike" spc="-1">
              <a:latin typeface="XO Oriel"/>
            </a:endParaRPr>
          </a:p>
        </p:txBody>
      </p:sp>
      <p:graphicFrame>
        <p:nvGraphicFramePr>
          <p:cNvPr id="188" name="Table 4"/>
          <p:cNvGraphicFramePr/>
          <p:nvPr/>
        </p:nvGraphicFramePr>
        <p:xfrm>
          <a:off x="567180" y="1448310"/>
          <a:ext cx="8999640" cy="3867240"/>
        </p:xfrm>
        <a:graphic>
          <a:graphicData uri="http://schemas.openxmlformats.org/drawingml/2006/table">
            <a:tbl>
              <a:tblPr/>
              <a:tblGrid>
                <a:gridCol w="2100240"/>
                <a:gridCol w="2630880"/>
                <a:gridCol w="4268520"/>
              </a:tblGrid>
              <a:tr h="335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Наименование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25200">
                      <a:solidFill>
                        <a:srgbClr val="00A1D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262626"/>
                          </a:solidFill>
                          <a:latin typeface="DIN Pro Cond Medium"/>
                        </a:rPr>
                        <a:t>Перечень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25200">
                      <a:solidFill>
                        <a:srgbClr val="00A1D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262626"/>
                          </a:solidFill>
                          <a:latin typeface="DIN Pro Cond Medium"/>
                        </a:rPr>
                        <a:t>Примеры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25200">
                      <a:solidFill>
                        <a:srgbClr val="00A1DE"/>
                      </a:solidFill>
                    </a:lnB>
                    <a:noFill/>
                  </a:tcPr>
                </a:tc>
              </a:tr>
              <a:tr h="821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Наркотические средства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25200" cap="flat" cmpd="sng" algn="ctr">
                      <a:solidFill>
                        <a:srgbClr val="00A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A1DE"/>
                      </a:solidFill>
                    </a:lnB>
                    <a:solidFill>
                      <a:srgbClr val="00A1DE">
                        <a:alpha val="2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Постановление Правительства РФ от 30 июня 1998 г. N 681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25200" cap="flat" cmpd="sng" algn="ctr">
                      <a:solidFill>
                        <a:srgbClr val="00A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A1DE"/>
                      </a:solidFill>
                    </a:lnB>
                    <a:solidFill>
                      <a:srgbClr val="00A1D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Гашиш (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анаша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, смола 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каннабиса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)</a:t>
                      </a:r>
                      <a:endParaRPr lang="ru-RU" sz="1600" b="0" strike="noStrike" spc="-1" dirty="0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Героин (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диацетилморфин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)</a:t>
                      </a:r>
                      <a:endParaRPr lang="ru-RU" sz="1600" b="0" strike="noStrike" spc="-1" dirty="0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Маковая солома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25200" cap="flat" cmpd="sng" algn="ctr">
                      <a:solidFill>
                        <a:srgbClr val="00A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A1DE"/>
                      </a:solidFill>
                    </a:lnB>
                    <a:solidFill>
                      <a:srgbClr val="00A1DE">
                        <a:alpha val="20000"/>
                      </a:srgbClr>
                    </a:solidFill>
                  </a:tcPr>
                </a:tc>
              </a:tr>
              <a:tr h="578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262626"/>
                          </a:solidFill>
                          <a:latin typeface="DIN Pro Cond Medium"/>
                        </a:rPr>
                        <a:t>Психотропные вещества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12240">
                      <a:solidFill>
                        <a:srgbClr val="00A1DE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Амфетамин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 и его производные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12240">
                      <a:solidFill>
                        <a:srgbClr val="00A1DE"/>
                      </a:solidFill>
                    </a:lnB>
                    <a:noFill/>
                  </a:tcPr>
                </a:tc>
              </a:tr>
              <a:tr h="1065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262626"/>
                          </a:solidFill>
                          <a:latin typeface="DIN Pro Cond Medium"/>
                        </a:rPr>
                        <a:t>Прекурсоры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12240">
                      <a:solidFill>
                        <a:srgbClr val="00A1DE"/>
                      </a:solidFill>
                    </a:lnB>
                    <a:solidFill>
                      <a:srgbClr val="00A1DE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Эфиры сложные и простые </a:t>
                      </a:r>
                      <a:endParaRPr lang="ru-RU" sz="1600" b="0" strike="noStrike" spc="-1" dirty="0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Соли всех наркотических средств, психотропных веществ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и их 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прекурсоров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12240">
                      <a:solidFill>
                        <a:srgbClr val="00A1DE"/>
                      </a:solidFill>
                    </a:lnB>
                    <a:solidFill>
                      <a:srgbClr val="00A1DE">
                        <a:alpha val="20000"/>
                      </a:srgbClr>
                    </a:solidFill>
                  </a:tcPr>
                </a:tc>
              </a:tr>
              <a:tr h="1065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Наркосодержащие</a:t>
                      </a:r>
                      <a:r>
                        <a:rPr lang="ru-RU" sz="1600" b="1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 растения 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12240">
                      <a:solidFill>
                        <a:srgbClr val="00A1D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Постановление Правительства РФ от 27 ноября 2010 г. N 934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12240">
                      <a:solidFill>
                        <a:srgbClr val="00A1D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Голубой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 лотос (растение вида 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Nymphea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caerulea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)</a:t>
                      </a:r>
                      <a:endParaRPr lang="ru-RU" sz="1600" b="0" strike="noStrike" spc="-1" dirty="0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Кокаиновый куст (растение любого вида рода 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Erythroxylon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)</a:t>
                      </a:r>
                      <a:endParaRPr lang="ru-RU" sz="1600" b="0" strike="noStrike" spc="-1" dirty="0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Конопля (растение рода </a:t>
                      </a:r>
                      <a:r>
                        <a:rPr lang="ru-RU" sz="1600" b="0" strike="noStrike" spc="-1" dirty="0" err="1">
                          <a:solidFill>
                            <a:srgbClr val="262626"/>
                          </a:solidFill>
                          <a:latin typeface="DIN Pro Cond Medium"/>
                        </a:rPr>
                        <a:t>Cannabis</a:t>
                      </a:r>
                      <a:r>
                        <a:rPr lang="ru-RU" sz="1600" b="0" strike="noStrike" spc="-1" dirty="0">
                          <a:solidFill>
                            <a:srgbClr val="262626"/>
                          </a:solidFill>
                          <a:latin typeface="DIN Pro Cond Medium"/>
                        </a:rPr>
                        <a:t>)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>
                    <a:lnL w="12240">
                      <a:solidFill>
                        <a:srgbClr val="00A1DE"/>
                      </a:solidFill>
                    </a:lnL>
                    <a:lnR w="12240">
                      <a:solidFill>
                        <a:srgbClr val="00A1DE"/>
                      </a:solidFill>
                    </a:lnR>
                    <a:lnT w="12240">
                      <a:solidFill>
                        <a:srgbClr val="00A1DE"/>
                      </a:solidFill>
                    </a:lnT>
                    <a:lnB w="12240">
                      <a:solidFill>
                        <a:srgbClr val="00A1D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распространения «наркотического </a:t>
            </a:r>
            <a:r>
              <a:rPr lang="ru-RU" dirty="0" err="1" smtClean="0"/>
              <a:t>контента</a:t>
            </a:r>
            <a:r>
              <a:rPr lang="ru-RU" dirty="0" smtClean="0"/>
              <a:t>» в СМИ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Picture 4" descr="M:\ПРОФИЛАКТИКА\Енисей_к семинару по 4 статье\ред. 03.11.2022\182058_17-12-2021_385528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8" y="1462991"/>
            <a:ext cx="8958262" cy="484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30514" y="5573487"/>
            <a:ext cx="3018972" cy="3483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432050" y="3725774"/>
            <a:ext cx="215900" cy="7302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117121" y="3429000"/>
            <a:ext cx="287337" cy="287337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06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7052884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38B191F-9771-481B-B542-E2E6D4CE4F7F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12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382804" y="203295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Административная ответственность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2701605" y="895575"/>
            <a:ext cx="6393562" cy="52153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</a:rPr>
              <a:t>Часть 1 статьи 6.13 </a:t>
            </a:r>
            <a:r>
              <a:rPr lang="ru-RU" sz="1900" b="1" strike="noStrike" spc="-1" dirty="0" err="1">
                <a:solidFill>
                  <a:srgbClr val="262626"/>
                </a:solidFill>
              </a:rPr>
              <a:t>КоАП</a:t>
            </a:r>
            <a:r>
              <a:rPr lang="ru-RU" sz="1900" b="1" strike="noStrike" spc="-1" dirty="0">
                <a:solidFill>
                  <a:srgbClr val="262626"/>
                </a:solidFill>
              </a:rPr>
              <a:t> РФ</a:t>
            </a:r>
            <a:endParaRPr lang="ru-RU" sz="1900" b="1" strike="noStrike" spc="-1" dirty="0"/>
          </a:p>
          <a:p>
            <a:pPr algn="just">
              <a:lnSpc>
                <a:spcPct val="100000"/>
              </a:lnSpc>
            </a:pPr>
            <a:endParaRPr lang="ru-RU" sz="1900" b="0" strike="noStrike" spc="-1" dirty="0" smtClean="0">
              <a:solidFill>
                <a:srgbClr val="262626"/>
              </a:solidFill>
              <a:latin typeface="DIN Pro Cond Medium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 smtClean="0">
                <a:solidFill>
                  <a:srgbClr val="262626"/>
                </a:solidFill>
                <a:latin typeface="DIN Pro Cond Medium"/>
              </a:rPr>
              <a:t>Пропаганда 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либо незаконная реклама наркотических средств, </a:t>
            </a:r>
            <a:r>
              <a:rPr lang="ru-RU" sz="1900" b="0" strike="noStrike" spc="-1" dirty="0" smtClean="0">
                <a:solidFill>
                  <a:srgbClr val="262626"/>
                </a:solidFill>
                <a:latin typeface="DIN Pro Cond Medium"/>
              </a:rPr>
              <a:t>психотропных веществ или 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их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прекурсоров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, </a:t>
            </a:r>
            <a:r>
              <a:rPr lang="ru-RU" sz="1900" b="0" strike="noStrike" spc="-1" dirty="0" smtClean="0">
                <a:solidFill>
                  <a:srgbClr val="262626"/>
                </a:solidFill>
                <a:latin typeface="DIN Pro Cond Medium"/>
              </a:rPr>
              <a:t>влечет 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наложение административного штрафа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на должностных лиц в размере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от </a:t>
            </a:r>
            <a:r>
              <a:rPr lang="ru-RU" sz="1900" b="1" u="sng" strike="noStrike" spc="-1" dirty="0" smtClean="0">
                <a:solidFill>
                  <a:srgbClr val="262626"/>
                </a:solidFill>
                <a:uFillTx/>
                <a:latin typeface="DIN Pro Cond Medium"/>
              </a:rPr>
              <a:t>40 000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до 50 000 </a:t>
            </a:r>
            <a:r>
              <a:rPr lang="ru-RU" sz="1900" b="1" u="sng" strike="noStrike" spc="-1" dirty="0" smtClean="0">
                <a:solidFill>
                  <a:srgbClr val="262626"/>
                </a:solidFill>
                <a:uFillTx/>
                <a:latin typeface="DIN Pro Cond Medium"/>
              </a:rPr>
              <a:t>рублей</a:t>
            </a:r>
          </a:p>
          <a:p>
            <a:pPr algn="just">
              <a:lnSpc>
                <a:spcPct val="100000"/>
              </a:lnSpc>
            </a:pPr>
            <a:r>
              <a:rPr lang="ru-RU" altLang="ru-RU" sz="2000" dirty="0" smtClean="0">
                <a:cs typeface="Times New Roman" pitchFamily="18" charset="0"/>
              </a:rPr>
              <a:t>на юридических лиц в размере </a:t>
            </a:r>
            <a:r>
              <a:rPr lang="ru-RU" altLang="ru-RU" sz="2000" b="1" u="sng" dirty="0" smtClean="0">
                <a:cs typeface="Times New Roman" pitchFamily="18" charset="0"/>
              </a:rPr>
              <a:t>от 800 000 до 1 000 000 рублей </a:t>
            </a:r>
          </a:p>
          <a:p>
            <a:pPr algn="ctr">
              <a:lnSpc>
                <a:spcPct val="100000"/>
              </a:lnSpc>
            </a:pPr>
            <a:endParaRPr lang="ru-RU" sz="2000" b="1" spc="-1" dirty="0" smtClean="0">
              <a:solidFill>
                <a:srgbClr val="262626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262626"/>
                </a:solidFill>
              </a:rPr>
              <a:t>Часть </a:t>
            </a:r>
            <a:r>
              <a:rPr lang="ru-RU" sz="2000" b="1" spc="-1" dirty="0">
                <a:solidFill>
                  <a:srgbClr val="262626"/>
                </a:solidFill>
              </a:rPr>
              <a:t>1.1 статьи 6.13 КоАП РФ</a:t>
            </a:r>
            <a:endParaRPr lang="ru-RU" sz="2000" b="1" spc="-1" dirty="0"/>
          </a:p>
          <a:p>
            <a:pPr algn="ctr">
              <a:lnSpc>
                <a:spcPct val="100000"/>
              </a:lnSpc>
            </a:pPr>
            <a:endParaRPr lang="ru-RU" sz="2000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2000" spc="-1" dirty="0">
                <a:solidFill>
                  <a:srgbClr val="262626"/>
                </a:solidFill>
              </a:rPr>
              <a:t>Пропаганда либо незаконная реклама наркотических средств, психотропных веществ </a:t>
            </a:r>
            <a:r>
              <a:rPr lang="ru-RU" sz="2000" spc="-1" dirty="0" smtClean="0">
                <a:solidFill>
                  <a:srgbClr val="262626"/>
                </a:solidFill>
              </a:rPr>
              <a:t>или </a:t>
            </a:r>
            <a:r>
              <a:rPr lang="ru-RU" sz="2000" spc="-1" dirty="0">
                <a:solidFill>
                  <a:srgbClr val="262626"/>
                </a:solidFill>
              </a:rPr>
              <a:t>их </a:t>
            </a:r>
            <a:r>
              <a:rPr lang="ru-RU" sz="2000" spc="-1" dirty="0" err="1">
                <a:solidFill>
                  <a:srgbClr val="262626"/>
                </a:solidFill>
              </a:rPr>
              <a:t>прекурсоров</a:t>
            </a:r>
            <a:r>
              <a:rPr lang="ru-RU" sz="2000" spc="-1" dirty="0">
                <a:solidFill>
                  <a:srgbClr val="262626"/>
                </a:solidFill>
              </a:rPr>
              <a:t> с использованием сети «Интернет», </a:t>
            </a:r>
            <a:r>
              <a:rPr lang="ru-RU" sz="2000" spc="-1" dirty="0" smtClean="0">
                <a:solidFill>
                  <a:srgbClr val="262626"/>
                </a:solidFill>
              </a:rPr>
              <a:t>влечет </a:t>
            </a:r>
            <a:r>
              <a:rPr lang="ru-RU" sz="2000" spc="-1" dirty="0">
                <a:solidFill>
                  <a:srgbClr val="262626"/>
                </a:solidFill>
              </a:rPr>
              <a:t>наложение административного штрафа </a:t>
            </a:r>
            <a:endParaRPr lang="ru-RU" sz="2000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2000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2000" spc="-1" dirty="0">
                <a:solidFill>
                  <a:srgbClr val="262626"/>
                </a:solidFill>
              </a:rPr>
              <a:t>на должностных лиц в размере </a:t>
            </a:r>
            <a:r>
              <a:rPr lang="ru-RU" sz="2000" b="1" u="sng" spc="-1" dirty="0">
                <a:solidFill>
                  <a:srgbClr val="262626"/>
                </a:solidFill>
              </a:rPr>
              <a:t>от 50 000 до 100 000 рублей</a:t>
            </a:r>
          </a:p>
          <a:p>
            <a:pPr algn="just">
              <a:lnSpc>
                <a:spcPct val="100000"/>
              </a:lnSpc>
            </a:pPr>
            <a:r>
              <a:rPr lang="ru-RU" altLang="ru-RU" sz="2000" dirty="0">
                <a:cs typeface="Times New Roman" pitchFamily="18" charset="0"/>
              </a:rPr>
              <a:t>на юридических лиц в размере </a:t>
            </a:r>
            <a:r>
              <a:rPr lang="ru-RU" altLang="ru-RU" sz="2000" b="1" u="sng" dirty="0">
                <a:cs typeface="Times New Roman" pitchFamily="18" charset="0"/>
              </a:rPr>
              <a:t>от 1 000 000 до 1 500 000 рублей</a:t>
            </a:r>
            <a:endParaRPr lang="ru-RU" sz="2000" b="1" u="sng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1" u="sng" strike="noStrike" spc="-1" dirty="0">
              <a:latin typeface="XO Oriel"/>
            </a:endParaRPr>
          </a:p>
        </p:txBody>
      </p:sp>
      <p:pic>
        <p:nvPicPr>
          <p:cNvPr id="198" name="Picture 2"/>
          <p:cNvPicPr/>
          <p:nvPr/>
        </p:nvPicPr>
        <p:blipFill>
          <a:blip r:embed="rId2"/>
          <a:stretch/>
        </p:blipFill>
        <p:spPr>
          <a:xfrm>
            <a:off x="275129" y="1481494"/>
            <a:ext cx="2288160" cy="404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6B3C251-2755-4A71-99E4-BCA1490D88F7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13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Распространение в СМИ материалов, содержащих сведения о несовершеннолетних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489240" y="1258920"/>
            <a:ext cx="8913240" cy="66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Закон Российской Федерации от 27 декабря 1991 года № 2124-1 «О средствах массовой информации»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5008320" y="1846080"/>
            <a:ext cx="4394160" cy="95796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Сведения о несовершеннолетних, пострадавших в результате противоправных действий (бездействия)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311" name="CustomShape 5"/>
          <p:cNvSpPr/>
          <p:nvPr/>
        </p:nvSpPr>
        <p:spPr>
          <a:xfrm>
            <a:off x="489240" y="1846080"/>
            <a:ext cx="3840840" cy="66924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Сведения о несовершеннолетних, совершивших противоправные деяния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312" name="CustomShape 6"/>
          <p:cNvSpPr/>
          <p:nvPr/>
        </p:nvSpPr>
        <p:spPr>
          <a:xfrm>
            <a:off x="4946040" y="1643760"/>
            <a:ext cx="2259360" cy="20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13" name="CustomShape 7"/>
          <p:cNvSpPr/>
          <p:nvPr/>
        </p:nvSpPr>
        <p:spPr>
          <a:xfrm flipH="1">
            <a:off x="2409840" y="1643760"/>
            <a:ext cx="2535840" cy="20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314" name="CustomShape 8"/>
          <p:cNvSpPr/>
          <p:nvPr/>
        </p:nvSpPr>
        <p:spPr>
          <a:xfrm>
            <a:off x="489240" y="2790360"/>
            <a:ext cx="3840840" cy="124812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Редакция не вправе разглашать такие сведения без согласия самого несовершеннолетнего и его законного представителя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315" name="CustomShape 9"/>
          <p:cNvSpPr/>
          <p:nvPr/>
        </p:nvSpPr>
        <p:spPr>
          <a:xfrm flipH="1">
            <a:off x="2409120" y="2523240"/>
            <a:ext cx="36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316" name="CustomShape 10"/>
          <p:cNvSpPr/>
          <p:nvPr/>
        </p:nvSpPr>
        <p:spPr>
          <a:xfrm>
            <a:off x="5008320" y="3008160"/>
            <a:ext cx="4394160" cy="66852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Редакция </a:t>
            </a:r>
            <a:r>
              <a:rPr lang="ru-RU" sz="1900" b="1" u="sng" strike="noStrike" spc="-1">
                <a:solidFill>
                  <a:srgbClr val="FFFFFF"/>
                </a:solidFill>
                <a:uFillTx/>
                <a:latin typeface="DIN Pro Cond Medium"/>
              </a:rPr>
              <a:t>не вправе</a:t>
            </a:r>
            <a:r>
              <a:rPr lang="ru-RU" sz="1900" b="1" strike="noStrike" spc="-1">
                <a:solidFill>
                  <a:srgbClr val="FFFFFF"/>
                </a:solidFill>
                <a:latin typeface="DIN Pro Cond Medium"/>
              </a:rPr>
              <a:t>  </a:t>
            </a: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разглашать такие сведения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317" name="CustomShape 11"/>
          <p:cNvSpPr/>
          <p:nvPr/>
        </p:nvSpPr>
        <p:spPr>
          <a:xfrm>
            <a:off x="489240" y="4334039"/>
            <a:ext cx="8521410" cy="2429981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Распространение информации осуществляется в целях защиты прав и законных интересов несовершеннолетнего: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1) с согласия несовершеннолетнего, достигшего 14 лет, и его законного представителя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2) с согласия законного представителя несовершеннолетнего, не достигшего 14 лет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3) без согласия несовершеннолетнего, достигшего 14 лет, и (или) законного представителя такого несовершеннолетнего, если получить это согласие невозможно либо если законный представитель такого несовершеннолетнего является подозреваемым или обвиняемым в совершении данных противоправных действий</a:t>
            </a:r>
            <a:endParaRPr lang="ru-RU" sz="1900" b="0" strike="noStrike" spc="-1" dirty="0">
              <a:latin typeface="XO Oriel"/>
            </a:endParaRPr>
          </a:p>
        </p:txBody>
      </p:sp>
      <p:sp>
        <p:nvSpPr>
          <p:cNvPr id="318" name="CustomShape 12"/>
          <p:cNvSpPr/>
          <p:nvPr/>
        </p:nvSpPr>
        <p:spPr>
          <a:xfrm flipH="1">
            <a:off x="4984920" y="3392640"/>
            <a:ext cx="2220480" cy="94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19" name="CustomShape 13"/>
          <p:cNvSpPr/>
          <p:nvPr/>
        </p:nvSpPr>
        <p:spPr>
          <a:xfrm flipH="1">
            <a:off x="7204680" y="2523240"/>
            <a:ext cx="360" cy="496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2"/>
          <p:cNvPicPr/>
          <p:nvPr/>
        </p:nvPicPr>
        <p:blipFill>
          <a:blip r:embed="rId2"/>
          <a:stretch/>
        </p:blipFill>
        <p:spPr>
          <a:xfrm>
            <a:off x="5640120" y="1285874"/>
            <a:ext cx="4123005" cy="5252985"/>
          </a:xfrm>
          <a:prstGeom prst="rect">
            <a:avLst/>
          </a:prstGeom>
          <a:ln w="9360">
            <a:noFill/>
          </a:ln>
        </p:spPr>
      </p:pic>
      <p:sp>
        <p:nvSpPr>
          <p:cNvPr id="320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6D194BC-5BD3-470B-B8BD-B30BD9E0FEAE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14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21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Распространение в СМИ материалов, содержащих сведения о несовершеннолетних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7440" y="1215720"/>
            <a:ext cx="5655600" cy="5590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XO Oriel"/>
            </a:endParaRPr>
          </a:p>
          <a:p>
            <a:pPr marL="343080" indent="-342720" algn="just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Информация опубликована в целях защиты прав и законных интересов несовершеннолетнего, ставшего жертвой противоправного действия (например, в целях розыска), при наличии согласия законных представителей несовершеннолетнего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marL="343080" indent="-342720" algn="just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Информация опубликована в целях расследования правонарушения, жертвой которого стал несовершеннолетний, при наличии согласия законных представителей  несовершеннолетнего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marL="343080" indent="-342720" algn="just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Информация опубликована с разрешения законных представителей несовершеннолетнего  и самого несовершеннолетнего, совершившего противоправное деяние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marL="343080" indent="-342720" algn="just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Персональные данные несовершеннолетнего изменены, голос обработан, лицо «замылено»</a:t>
            </a:r>
            <a:endParaRPr lang="ru-RU" sz="1900" b="0" strike="noStrike" spc="-1" dirty="0">
              <a:latin typeface="XO Orie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137880" y="1179360"/>
            <a:ext cx="66420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262626"/>
                </a:solidFill>
                <a:uFillTx/>
                <a:latin typeface="DIN Pro Cond Medium"/>
              </a:rPr>
              <a:t>НЕ являются нарушениями</a:t>
            </a:r>
            <a:r>
              <a:rPr lang="ru-RU" sz="1800" b="0" strike="noStrike" spc="-1">
                <a:solidFill>
                  <a:srgbClr val="262626"/>
                </a:solidFill>
                <a:latin typeface="DIN Pro Cond Medium"/>
              </a:rPr>
              <a:t> материалы, отвечающие хотя бы одному из признаков: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7ECCDD0-A84F-4483-BE8B-021D9B462BA0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15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26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ПРИМЕР распространения в СМИ материалов, содержащих сведения о несовершеннолетних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pic>
        <p:nvPicPr>
          <p:cNvPr id="327" name="Рисунок 3"/>
          <p:cNvPicPr/>
          <p:nvPr/>
        </p:nvPicPr>
        <p:blipFill>
          <a:blip r:embed="rId2"/>
          <a:stretch/>
        </p:blipFill>
        <p:spPr>
          <a:xfrm>
            <a:off x="160200" y="1232640"/>
            <a:ext cx="5630760" cy="5045400"/>
          </a:xfrm>
          <a:prstGeom prst="rect">
            <a:avLst/>
          </a:prstGeom>
          <a:ln>
            <a:noFill/>
          </a:ln>
        </p:spPr>
      </p:pic>
      <p:pic>
        <p:nvPicPr>
          <p:cNvPr id="328" name="Рисунок 5"/>
          <p:cNvPicPr/>
          <p:nvPr/>
        </p:nvPicPr>
        <p:blipFill>
          <a:blip r:embed="rId3"/>
          <a:stretch/>
        </p:blipFill>
        <p:spPr>
          <a:xfrm>
            <a:off x="6370200" y="1318680"/>
            <a:ext cx="2978280" cy="503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BDCE256-43BC-4C57-9341-93D412DC3816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16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Административная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ответственность</a:t>
            </a:r>
            <a:endParaRPr lang="en-US" sz="2400" b="0" strike="noStrike" spc="-1" dirty="0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2321280" y="1344960"/>
            <a:ext cx="7473240" cy="3030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</a:rPr>
              <a:t>Часть 3 статьи 13.15 </a:t>
            </a:r>
            <a:r>
              <a:rPr lang="ru-RU" sz="1900" b="1" strike="noStrike" spc="-1" dirty="0" err="1">
                <a:solidFill>
                  <a:srgbClr val="262626"/>
                </a:solidFill>
              </a:rPr>
              <a:t>КоАП</a:t>
            </a:r>
            <a:r>
              <a:rPr lang="ru-RU" sz="1900" b="1" strike="noStrike" spc="-1" dirty="0">
                <a:solidFill>
                  <a:srgbClr val="262626"/>
                </a:solidFill>
              </a:rPr>
              <a:t> РФ</a:t>
            </a:r>
            <a:endParaRPr lang="ru-RU" sz="1900" b="1" strike="noStrike" spc="-1" dirty="0"/>
          </a:p>
          <a:p>
            <a:pPr algn="ctr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Незаконное распространение сведений о несовершеннолетнем, пострадавшем </a:t>
            </a:r>
            <a:r>
              <a:rPr dirty="0"/>
              <a:t/>
            </a:r>
            <a:br>
              <a:rPr dirty="0"/>
            </a:b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 результате противоправных действий (бездействия),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влечет наложение административного штрафа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на должностных лиц в размере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от 30 000 до 50 000 </a:t>
            </a:r>
            <a:r>
              <a:rPr lang="ru-RU" sz="1900" b="1" u="sng" strike="noStrike" spc="-1" dirty="0" smtClean="0">
                <a:solidFill>
                  <a:srgbClr val="262626"/>
                </a:solidFill>
                <a:uFillTx/>
                <a:latin typeface="DIN Pro Cond Medium"/>
              </a:rPr>
              <a:t>рублей</a:t>
            </a:r>
          </a:p>
          <a:p>
            <a:pPr algn="just"/>
            <a:r>
              <a:rPr lang="ru-RU" altLang="ru-RU" sz="2000" dirty="0" smtClean="0">
                <a:cs typeface="Times New Roman" pitchFamily="18" charset="0"/>
              </a:rPr>
              <a:t>на юридических лиц в размере </a:t>
            </a:r>
            <a:r>
              <a:rPr lang="ru-RU" altLang="ru-RU" sz="2000" b="1" u="sng" dirty="0" smtClean="0">
                <a:cs typeface="Times New Roman" pitchFamily="18" charset="0"/>
              </a:rPr>
              <a:t>от 400 000 до 1 000 000 рублей</a:t>
            </a:r>
            <a:r>
              <a:rPr lang="ru-RU" altLang="ru-RU" sz="2000" dirty="0" smtClean="0">
                <a:cs typeface="Times New Roman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</p:txBody>
      </p:sp>
      <p:pic>
        <p:nvPicPr>
          <p:cNvPr id="333" name="Picture 2"/>
          <p:cNvPicPr/>
          <p:nvPr/>
        </p:nvPicPr>
        <p:blipFill>
          <a:blip r:embed="rId2"/>
          <a:stretch/>
        </p:blipFill>
        <p:spPr>
          <a:xfrm>
            <a:off x="0" y="1503360"/>
            <a:ext cx="2288160" cy="404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1B7A65-0AB7-4788-9646-7CE2CB02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F7E1139-03E3-BFF7-DF57-3CBAE1E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Распространение сообщений </a:t>
            </a:r>
            <a:r>
              <a:rPr lang="ru-RU" dirty="0"/>
              <a:t>или материалов иностранных агентов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410DCC1-4414-CE93-E07A-AEA7DD2987A8}"/>
              </a:ext>
            </a:extLst>
          </p:cNvPr>
          <p:cNvSpPr/>
          <p:nvPr/>
        </p:nvSpPr>
        <p:spPr>
          <a:xfrm>
            <a:off x="534838" y="1247984"/>
            <a:ext cx="892833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/>
              <a:t>При распространении в СМИ и в сообщениях и материалах СМИ в информационно-телекоммуникационных сетях </a:t>
            </a:r>
            <a:r>
              <a:rPr lang="ru-RU" sz="1900" b="1" dirty="0"/>
              <a:t>информации об иностранных агентах и произведенных ими материалов</a:t>
            </a:r>
            <a:r>
              <a:rPr lang="ru-RU" sz="1900" dirty="0"/>
              <a:t> необходимо делать </a:t>
            </a:r>
            <a:r>
              <a:rPr lang="ru-RU" sz="1900" b="1" dirty="0"/>
              <a:t>пометку (указание) на статус иностранного агента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900" b="1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dirty="0"/>
              <a:t>Знак информационной продукции – «18 +»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9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1FE1805-C254-C48B-B733-15870B3D5828}"/>
              </a:ext>
            </a:extLst>
          </p:cNvPr>
          <p:cNvSpPr/>
          <p:nvPr/>
        </p:nvSpPr>
        <p:spPr>
          <a:xfrm>
            <a:off x="313234" y="3089873"/>
            <a:ext cx="4221034" cy="2031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</a:rPr>
              <a:t>Реестр иностранных агентов, опубликован на сайте Министерства Юстиции Российской Федерации</a:t>
            </a:r>
          </a:p>
          <a:p>
            <a:pPr algn="ctr"/>
            <a:endParaRPr lang="ru-RU" sz="1900" dirty="0">
              <a:solidFill>
                <a:schemeClr val="bg1"/>
              </a:solidFill>
            </a:endParaRPr>
          </a:p>
          <a:p>
            <a:pPr algn="ctr"/>
            <a:r>
              <a:rPr lang="en-US" sz="2500" b="1" dirty="0">
                <a:solidFill>
                  <a:schemeClr val="bg1"/>
                </a:solidFill>
              </a:rPr>
              <a:t>https://</a:t>
            </a:r>
            <a:r>
              <a:rPr lang="en-US" sz="2500" b="1" dirty="0" smtClean="0">
                <a:solidFill>
                  <a:schemeClr val="bg1"/>
                </a:solidFill>
              </a:rPr>
              <a:t>minjust.gov.ru/ru/activity/directions/9</a:t>
            </a:r>
            <a:r>
              <a:rPr lang="ru-RU" sz="2500" b="1" dirty="0" smtClean="0">
                <a:solidFill>
                  <a:schemeClr val="bg1"/>
                </a:solidFill>
              </a:rPr>
              <a:t>98</a:t>
            </a:r>
            <a:r>
              <a:rPr lang="en-US" sz="2500" b="1" dirty="0" smtClean="0">
                <a:solidFill>
                  <a:schemeClr val="bg1"/>
                </a:solidFill>
              </a:rPr>
              <a:t>/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C0B4EF0-CE8A-8A3B-6612-836B47319240}"/>
              </a:ext>
            </a:extLst>
          </p:cNvPr>
          <p:cNvSpPr/>
          <p:nvPr/>
        </p:nvSpPr>
        <p:spPr>
          <a:xfrm>
            <a:off x="4875361" y="5072332"/>
            <a:ext cx="2156604" cy="21475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F:\реестр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8626" r="27665" b="12130"/>
          <a:stretch/>
        </p:blipFill>
        <p:spPr bwMode="auto">
          <a:xfrm>
            <a:off x="4662520" y="2118522"/>
            <a:ext cx="4863885" cy="41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rgbClr val="2B4A76"/>
                </a:solidFill>
                <a:cs typeface="Times New Roman" pitchFamily="18" charset="0"/>
              </a:rPr>
              <a:t>Формы указаний утверждены Постановлением Правительства РФ от 22.11.2022 № 2108</a:t>
            </a:r>
            <a:br>
              <a:rPr lang="ru-RU" altLang="ru-RU" b="1" dirty="0">
                <a:solidFill>
                  <a:srgbClr val="2B4A76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2"/>
          <a:srcRect l="15488" t="32594" r="9932" b="60127"/>
          <a:stretch>
            <a:fillRect/>
          </a:stretch>
        </p:blipFill>
        <p:spPr bwMode="auto">
          <a:xfrm>
            <a:off x="263079" y="1201487"/>
            <a:ext cx="9191703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426206" y="1417387"/>
            <a:ext cx="4328152" cy="868363"/>
          </a:xfrm>
          <a:prstGeom prst="rect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5400000">
            <a:off x="1253545" y="2544481"/>
            <a:ext cx="792162" cy="2747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D101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10" name="Рисунок 7"/>
          <p:cNvPicPr>
            <a:picLocks noChangeAspect="1" noChangeArrowheads="1"/>
          </p:cNvPicPr>
          <p:nvPr/>
        </p:nvPicPr>
        <p:blipFill>
          <a:blip r:embed="rId3"/>
          <a:srcRect l="27039" t="11592" r="30042" b="21738"/>
          <a:stretch>
            <a:fillRect/>
          </a:stretch>
        </p:blipFill>
        <p:spPr bwMode="auto">
          <a:xfrm>
            <a:off x="2263694" y="2355850"/>
            <a:ext cx="519047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2365210" y="2862013"/>
            <a:ext cx="5088956" cy="431800"/>
          </a:xfrm>
          <a:prstGeom prst="rect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указания в свободной форме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2"/>
          <a:srcRect l="26305" t="46831" r="39256" b="3381"/>
          <a:stretch>
            <a:fillRect/>
          </a:stretch>
        </p:blipFill>
        <p:spPr bwMode="auto">
          <a:xfrm>
            <a:off x="4223658" y="1212554"/>
            <a:ext cx="5267936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5510" y="1885264"/>
            <a:ext cx="4155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cs typeface="Times New Roman" pitchFamily="18" charset="0"/>
              </a:rPr>
              <a:t>Зарегистрированные средства массовой информации при распространении информации об иностранных агентах и произведенных  ими материалов могут использовать форму указания, утвержденную Постановлением Правительства РФ от 22.11.2022 № 2108, либо произвольную форму такого указания, не противоречащую ч. 9 ст. 4 Закона о СМИ.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820628" y="5243318"/>
            <a:ext cx="4426057" cy="667885"/>
          </a:xfrm>
          <a:prstGeom prst="rect">
            <a:avLst/>
          </a:prstGeom>
          <a:noFill/>
          <a:ln w="25560" cap="sq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42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734" y="462156"/>
            <a:ext cx="8005693" cy="6927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Нарушения, выявленные Управлением в период с 01.01.2021 по 31.03.2023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352228"/>
              </p:ext>
            </p:extLst>
          </p:nvPr>
        </p:nvGraphicFramePr>
        <p:xfrm>
          <a:off x="676587" y="1162229"/>
          <a:ext cx="9091256" cy="5315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0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1B7A65-0AB7-4788-9646-7CE2CB02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F7E1139-03E3-BFF7-DF57-3CBAE1E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ПРИМЕР распространения информации </a:t>
            </a:r>
            <a:br>
              <a:rPr lang="ru-RU" dirty="0"/>
            </a:br>
            <a:r>
              <a:rPr lang="ru-RU" dirty="0"/>
              <a:t>об иностранном агенте без указания на статус </a:t>
            </a:r>
          </a:p>
        </p:txBody>
      </p:sp>
      <p:pic>
        <p:nvPicPr>
          <p:cNvPr id="1026" name="Picture 2" descr="O:\Вергейчик\Пресс-лайн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4729" r="36634" b="35495"/>
          <a:stretch/>
        </p:blipFill>
        <p:spPr bwMode="auto">
          <a:xfrm>
            <a:off x="384174" y="1193035"/>
            <a:ext cx="4075900" cy="33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4350" y="3427457"/>
            <a:ext cx="3103627" cy="43815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O:\Вергейчик\реестр иноагент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45166" r="20769" b="30903"/>
          <a:stretch/>
        </p:blipFill>
        <p:spPr bwMode="auto">
          <a:xfrm>
            <a:off x="209979" y="4268031"/>
            <a:ext cx="9352941" cy="15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9979" y="5092700"/>
            <a:ext cx="3625646" cy="50698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60074" y="1435100"/>
            <a:ext cx="4964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Физическое лицо – Пивоваров Алексей Владимирович включен в реестр иностранных агентов (пункт 395, дата включения в список 03.06.2022).</a:t>
            </a:r>
          </a:p>
          <a:p>
            <a:pPr algn="just"/>
            <a:r>
              <a:rPr lang="ru-RU" sz="1600" dirty="0" smtClean="0"/>
              <a:t>Таким образом, в </a:t>
            </a:r>
            <a:r>
              <a:rPr lang="ru-RU" sz="1600" dirty="0"/>
              <a:t>рассматриваемом </a:t>
            </a:r>
            <a:r>
              <a:rPr lang="ru-RU" sz="1600" dirty="0" smtClean="0"/>
              <a:t>материале распространена </a:t>
            </a:r>
            <a:r>
              <a:rPr lang="ru-RU" sz="1600" dirty="0"/>
              <a:t>информация об иностранном агенте без указания на статус иностранного агента.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384174" y="1435100"/>
            <a:ext cx="1068611" cy="24765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1B7A65-0AB7-4788-9646-7CE2CB02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F7E1139-03E3-BFF7-DF57-3CBAE1E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Административная ответственность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92D1F0-A8B8-21D0-3C54-3403D3AE6BE4}"/>
              </a:ext>
            </a:extLst>
          </p:cNvPr>
          <p:cNvSpPr txBox="1"/>
          <p:nvPr/>
        </p:nvSpPr>
        <p:spPr>
          <a:xfrm>
            <a:off x="2268637" y="1318166"/>
            <a:ext cx="747346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900" dirty="0"/>
          </a:p>
          <a:p>
            <a:pPr algn="ctr"/>
            <a:endParaRPr lang="ru-RU" sz="1900" dirty="0"/>
          </a:p>
          <a:p>
            <a:pPr algn="ctr"/>
            <a:r>
              <a:rPr lang="ru-RU" sz="1900" b="1" dirty="0"/>
              <a:t>Часть 2.1 статьи 13.15 КоАП РФ</a:t>
            </a:r>
          </a:p>
          <a:p>
            <a:pPr algn="ctr"/>
            <a:endParaRPr lang="ru-RU" sz="1900" dirty="0"/>
          </a:p>
          <a:p>
            <a:pPr lvl="0" algn="just"/>
            <a:r>
              <a:rPr lang="ru-RU" sz="1900" dirty="0"/>
              <a:t>Распространение в СМИ и в сообщениях и материалах СМИ в информационно-телекоммуникационных сетях информации об иностранных агентах, </a:t>
            </a:r>
            <a:r>
              <a:rPr lang="ru-RU" sz="1900" dirty="0" smtClean="0"/>
              <a:t>либо </a:t>
            </a:r>
            <a:r>
              <a:rPr lang="ru-RU" sz="1900" dirty="0"/>
              <a:t>производимых ими материалов без указания на статус иностранного агента, </a:t>
            </a:r>
          </a:p>
          <a:p>
            <a:pPr lvl="0" algn="just"/>
            <a:endParaRPr lang="ru-RU" sz="1900" dirty="0"/>
          </a:p>
        </p:txBody>
      </p:sp>
      <p:pic>
        <p:nvPicPr>
          <p:cNvPr id="7" name="Picture 2" descr="C:\Users\Senina\Desktop\6035018492.jpg">
            <a:extLst>
              <a:ext uri="{FF2B5EF4-FFF2-40B4-BE49-F238E27FC236}">
                <a16:creationId xmlns:a16="http://schemas.microsoft.com/office/drawing/2014/main" xmlns="" id="{E58C1046-7D62-FCF4-33BB-ACD44476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56545"/>
            <a:ext cx="2177416" cy="38473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44272" y="3802521"/>
            <a:ext cx="67255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ru-RU" altLang="ru-RU" dirty="0" smtClean="0">
                <a:cs typeface="Times New Roman" pitchFamily="18" charset="0"/>
              </a:rPr>
              <a:t>влечет наложение административного штрафа:</a:t>
            </a:r>
          </a:p>
          <a:p>
            <a:pPr algn="just"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ru-RU" altLang="ru-RU" b="1" dirty="0" smtClean="0"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ru-RU" altLang="ru-RU" dirty="0" smtClean="0">
                <a:cs typeface="Times New Roman" pitchFamily="18" charset="0"/>
              </a:rPr>
              <a:t>на должностных лиц </a:t>
            </a:r>
            <a:r>
              <a:rPr lang="ru-RU" altLang="ru-RU" u="sng" dirty="0" smtClean="0">
                <a:cs typeface="Times New Roman" pitchFamily="18" charset="0"/>
              </a:rPr>
              <a:t>в размере </a:t>
            </a:r>
            <a:r>
              <a:rPr lang="ru-RU" altLang="ru-RU" b="1" u="sng" dirty="0" smtClean="0">
                <a:cs typeface="Times New Roman" pitchFamily="18" charset="0"/>
              </a:rPr>
              <a:t>от 4 000 до 5 000 рублей</a:t>
            </a:r>
            <a:r>
              <a:rPr lang="ru-RU" altLang="ru-RU" b="1" dirty="0" smtClean="0">
                <a:cs typeface="Times New Roman" pitchFamily="18" charset="0"/>
              </a:rPr>
              <a:t>; </a:t>
            </a:r>
          </a:p>
          <a:p>
            <a:pPr algn="just"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ru-RU" altLang="ru-RU" b="1" dirty="0" smtClean="0"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ru-RU" altLang="ru-RU" dirty="0" smtClean="0">
                <a:cs typeface="Times New Roman" pitchFamily="18" charset="0"/>
              </a:rPr>
              <a:t>на юридических лиц </a:t>
            </a:r>
            <a:r>
              <a:rPr lang="ru-RU" altLang="ru-RU" u="sng" dirty="0" smtClean="0">
                <a:cs typeface="Times New Roman" pitchFamily="18" charset="0"/>
              </a:rPr>
              <a:t>в размере </a:t>
            </a:r>
            <a:r>
              <a:rPr lang="ru-RU" altLang="ru-RU" b="1" u="sng" dirty="0" smtClean="0">
                <a:cs typeface="Times New Roman" pitchFamily="18" charset="0"/>
              </a:rPr>
              <a:t>от 40 000 до 50 000 рублей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u="sng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8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в ч. 7 ст. 4 Закона о СМИ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194" y="1698728"/>
            <a:ext cx="5347950" cy="301855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altLang="ru-RU" sz="2400" dirty="0"/>
              <a:t>С </a:t>
            </a:r>
            <a:r>
              <a:rPr lang="ru-RU" altLang="ru-RU" sz="2400" b="1" dirty="0"/>
              <a:t>29.12.2022 </a:t>
            </a:r>
            <a:r>
              <a:rPr lang="ru-RU" altLang="ru-RU" sz="2400" dirty="0"/>
              <a:t>запрещается распространение в СМИ, а также в информационно-телекоммуникационных сетях сведений, содержащих инструкции по самодельному изготовлению взрывчатых веществ и взрывных устройств, незаконному изготовлению или переделке оружия, основных частей огнестрельного оружия, а равно незаконному изготовлению боеприпасов, за исключением сведений, содержащих инструкции по самостоятельному снаряжению патронов к гражданскому огнестрельному длинноствольному оружию.</a:t>
            </a:r>
          </a:p>
          <a:p>
            <a:pPr algn="just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7" name="Picture 5" descr="D:\1444277692_0_278_2653_1770_600x0_80_0_0_d5dbbd80469ddc76432781132aa98c97.jpg"/>
          <p:cNvPicPr>
            <a:picLocks noChangeAspect="1" noChangeArrowheads="1"/>
          </p:cNvPicPr>
          <p:nvPr/>
        </p:nvPicPr>
        <p:blipFill>
          <a:blip r:embed="rId2"/>
          <a:srcRect t="16512"/>
          <a:stretch>
            <a:fillRect/>
          </a:stretch>
        </p:blipFill>
        <p:spPr bwMode="auto">
          <a:xfrm>
            <a:off x="6306860" y="1540665"/>
            <a:ext cx="2760547" cy="402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7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1B7A65-0AB7-4788-9646-7CE2CB02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F7E1139-03E3-BFF7-DF57-3CBAE1E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Распространение материалов </a:t>
            </a:r>
            <a:r>
              <a:rPr lang="ru-RU" dirty="0" smtClean="0"/>
              <a:t>ЛГБТ-характера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410DCC1-4414-CE93-E07A-AEA7DD2987A8}"/>
              </a:ext>
            </a:extLst>
          </p:cNvPr>
          <p:cNvSpPr/>
          <p:nvPr/>
        </p:nvSpPr>
        <p:spPr>
          <a:xfrm>
            <a:off x="515788" y="1152734"/>
            <a:ext cx="8928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Запрещается распространять в СМИ материалы, </a:t>
            </a:r>
            <a:r>
              <a:rPr lang="ru-RU" sz="2400" b="1" dirty="0"/>
              <a:t>пропагандирующие</a:t>
            </a:r>
            <a:r>
              <a:rPr lang="ru-RU" sz="2400" dirty="0"/>
              <a:t> нетрадиционные сексуальные отношения и (или) предпочтения, педофилию, смену пола</a:t>
            </a:r>
          </a:p>
        </p:txBody>
      </p:sp>
      <p:sp>
        <p:nvSpPr>
          <p:cNvPr id="9" name="Скругленный прямоугольник 1"/>
          <p:cNvSpPr>
            <a:spLocks noChangeArrowheads="1"/>
          </p:cNvSpPr>
          <p:nvPr/>
        </p:nvSpPr>
        <p:spPr bwMode="auto">
          <a:xfrm>
            <a:off x="3714243" y="2079399"/>
            <a:ext cx="5834359" cy="28648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b="1" dirty="0"/>
              <a:t>Пропаганда </a:t>
            </a:r>
            <a:r>
              <a:rPr lang="ru-RU" dirty="0" smtClean="0"/>
              <a:t>– </a:t>
            </a:r>
            <a:r>
              <a:rPr lang="ru-RU" dirty="0"/>
              <a:t>распространение информации и (или) совершение публичных действий, направленных на </a:t>
            </a:r>
            <a:r>
              <a:rPr lang="ru-RU" b="1" dirty="0"/>
              <a:t>формирование</a:t>
            </a:r>
            <a:r>
              <a:rPr lang="ru-RU" dirty="0"/>
              <a:t> нетрадиционных сексуальных установок, </a:t>
            </a:r>
            <a:r>
              <a:rPr lang="ru-RU" b="1" dirty="0"/>
              <a:t>привлекательности</a:t>
            </a:r>
            <a:r>
              <a:rPr lang="ru-RU" dirty="0"/>
              <a:t> нетрадиционных сексуальных отношений </a:t>
            </a:r>
            <a:r>
              <a:rPr lang="ru-RU" dirty="0" smtClean="0"/>
              <a:t>либо </a:t>
            </a:r>
            <a:r>
              <a:rPr lang="ru-RU" dirty="0"/>
              <a:t>смены пола или </a:t>
            </a:r>
            <a:r>
              <a:rPr lang="ru-RU" b="1" dirty="0"/>
              <a:t>искаженного представления</a:t>
            </a:r>
            <a:r>
              <a:rPr lang="ru-RU" dirty="0"/>
              <a:t> </a:t>
            </a:r>
            <a:r>
              <a:rPr lang="ru-RU" b="1" dirty="0"/>
              <a:t>о</a:t>
            </a:r>
            <a:r>
              <a:rPr lang="ru-RU" dirty="0"/>
              <a:t> социальной </a:t>
            </a:r>
            <a:r>
              <a:rPr lang="ru-RU" b="1" dirty="0"/>
              <a:t>равноценности</a:t>
            </a:r>
            <a:r>
              <a:rPr lang="ru-RU" dirty="0"/>
              <a:t> традиционных и нетрадиционных сексуальных </a:t>
            </a:r>
            <a:r>
              <a:rPr lang="ru-RU" dirty="0" smtClean="0"/>
              <a:t>отношений, </a:t>
            </a:r>
            <a:r>
              <a:rPr lang="ru-RU" dirty="0"/>
              <a:t>либо </a:t>
            </a:r>
            <a:r>
              <a:rPr lang="ru-RU" b="1" dirty="0"/>
              <a:t>навязывание </a:t>
            </a:r>
            <a:r>
              <a:rPr lang="ru-RU" dirty="0"/>
              <a:t>информации о нетрадиционных сексуальных </a:t>
            </a:r>
            <a:r>
              <a:rPr lang="ru-RU" dirty="0" smtClean="0"/>
              <a:t>отношениях, </a:t>
            </a:r>
            <a:r>
              <a:rPr lang="ru-RU" b="1" dirty="0"/>
              <a:t>вызывающей интерес</a:t>
            </a:r>
            <a:r>
              <a:rPr lang="ru-RU" dirty="0"/>
              <a:t> к таким отношениям и (или) предпочтениям либо смене пола.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12" name="Скругленный прямоугольник 1"/>
          <p:cNvSpPr>
            <a:spLocks noChangeArrowheads="1"/>
          </p:cNvSpPr>
          <p:nvPr/>
        </p:nvSpPr>
        <p:spPr bwMode="auto">
          <a:xfrm>
            <a:off x="585659" y="5233666"/>
            <a:ext cx="7093681" cy="11023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dirty="0" smtClean="0"/>
              <a:t>Пропаганда </a:t>
            </a:r>
            <a:r>
              <a:rPr lang="ru-RU" dirty="0"/>
              <a:t>педофилии </a:t>
            </a:r>
            <a:r>
              <a:rPr lang="ru-RU" dirty="0" smtClean="0"/>
              <a:t>- </a:t>
            </a:r>
            <a:r>
              <a:rPr lang="ru-RU" dirty="0"/>
              <a:t>распространение информации, направленной на </a:t>
            </a:r>
            <a:r>
              <a:rPr lang="ru-RU" b="1" dirty="0"/>
              <a:t>обоснование и (или) оправдание</a:t>
            </a:r>
            <a:r>
              <a:rPr lang="ru-RU" dirty="0"/>
              <a:t> педофилии или </a:t>
            </a:r>
            <a:r>
              <a:rPr lang="ru-RU" b="1" dirty="0"/>
              <a:t>формирование привлекательности</a:t>
            </a:r>
            <a:r>
              <a:rPr lang="ru-RU" dirty="0"/>
              <a:t> педофилии, либо </a:t>
            </a:r>
            <a:r>
              <a:rPr lang="ru-RU" b="1" dirty="0"/>
              <a:t>навязывание информации о</a:t>
            </a:r>
            <a:r>
              <a:rPr lang="ru-RU" dirty="0"/>
              <a:t> педофилии, </a:t>
            </a:r>
            <a:r>
              <a:rPr lang="ru-RU" b="1" dirty="0"/>
              <a:t>вызывающей интерес</a:t>
            </a:r>
            <a:r>
              <a:rPr lang="ru-RU" dirty="0"/>
              <a:t> к педофилии.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pic>
        <p:nvPicPr>
          <p:cNvPr id="13" name="Picture 2" descr="https://om-saratov.ru/files/pages/65786/1537530534general_pages_21_september_2018_i65786_meriya_ne_nashla_ni_odn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88" y="2491000"/>
            <a:ext cx="2807671" cy="196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6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Пример распространения материалов, пропагандирующих нетрадиционные сексуальные отношения и (или) предпочтения 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476" y="1476892"/>
            <a:ext cx="6421497" cy="42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883703" y="5879536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художественный фильм «Горбатая гора» (2005 год)</a:t>
            </a:r>
          </a:p>
        </p:txBody>
      </p:sp>
      <p:sp>
        <p:nvSpPr>
          <p:cNvPr id="10" name="CustomShape 5"/>
          <p:cNvSpPr/>
          <p:nvPr/>
        </p:nvSpPr>
        <p:spPr>
          <a:xfrm>
            <a:off x="708069" y="1243068"/>
            <a:ext cx="1324440" cy="1135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346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1B7A65-0AB7-4788-9646-7CE2CB02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F7E1139-03E3-BFF7-DF57-3CBAE1E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Административная ответственность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410DCC1-4414-CE93-E07A-AEA7DD2987A8}"/>
              </a:ext>
            </a:extLst>
          </p:cNvPr>
          <p:cNvSpPr/>
          <p:nvPr/>
        </p:nvSpPr>
        <p:spPr>
          <a:xfrm>
            <a:off x="534838" y="1247984"/>
            <a:ext cx="892833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4A2F0C-1710-4079-7554-567E681F440C}"/>
              </a:ext>
            </a:extLst>
          </p:cNvPr>
          <p:cNvSpPr txBox="1"/>
          <p:nvPr/>
        </p:nvSpPr>
        <p:spPr>
          <a:xfrm>
            <a:off x="2177415" y="1238250"/>
            <a:ext cx="728575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900" dirty="0"/>
          </a:p>
          <a:p>
            <a:pPr algn="just"/>
            <a:r>
              <a:rPr lang="ru-RU" sz="1900" b="1" dirty="0" smtClean="0"/>
              <a:t>статья </a:t>
            </a:r>
            <a:r>
              <a:rPr lang="ru-RU" sz="1900" b="1" dirty="0"/>
              <a:t>6.21 КоАП РФ </a:t>
            </a:r>
            <a:r>
              <a:rPr lang="ru-RU" sz="1900" dirty="0"/>
              <a:t>- пропаганда нетрадиционных сексуальных отношений и (или) предпочтений, смены </a:t>
            </a:r>
            <a:r>
              <a:rPr lang="ru-RU" sz="1900" dirty="0" smtClean="0"/>
              <a:t>пола </a:t>
            </a:r>
            <a:r>
              <a:rPr lang="ru-RU" altLang="ru-RU" sz="2000" dirty="0" smtClean="0">
                <a:cs typeface="Times New Roman" pitchFamily="18" charset="0"/>
              </a:rPr>
              <a:t>влечет наложение административного штрафа:</a:t>
            </a:r>
            <a:endParaRPr lang="ru-RU" sz="1900" dirty="0" smtClean="0"/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ru-RU" sz="2000" dirty="0" smtClean="0"/>
              <a:t>на должностных лиц - </a:t>
            </a:r>
            <a:r>
              <a:rPr lang="ru-RU" sz="2000" b="1" u="sng" dirty="0" smtClean="0"/>
              <a:t>от 100 000 до 200 000 рублей;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ru-RU" sz="2000" dirty="0" smtClean="0"/>
              <a:t>на юридических лиц - </a:t>
            </a:r>
            <a:r>
              <a:rPr lang="ru-RU" sz="2000" b="1" u="sng" dirty="0" smtClean="0"/>
              <a:t>от 800 000 до 1 000 000 рублей </a:t>
            </a:r>
            <a:r>
              <a:rPr lang="ru-RU" sz="2000" dirty="0" smtClean="0"/>
              <a:t>либо административное приостановление деятельности на срок до девяноста суток.</a:t>
            </a:r>
          </a:p>
          <a:p>
            <a:pPr algn="just"/>
            <a:endParaRPr lang="ru-RU" sz="1900" dirty="0"/>
          </a:p>
          <a:p>
            <a:pPr algn="just"/>
            <a:r>
              <a:rPr lang="ru-RU" sz="1900" b="1" dirty="0"/>
              <a:t>статья 6.21.1 КоАП РФ </a:t>
            </a:r>
            <a:r>
              <a:rPr lang="ru-RU" sz="1900" dirty="0"/>
              <a:t>- пропаганда </a:t>
            </a:r>
            <a:r>
              <a:rPr lang="ru-RU" sz="1900" dirty="0" smtClean="0"/>
              <a:t>педофилии </a:t>
            </a:r>
          </a:p>
          <a:p>
            <a:pPr algn="just"/>
            <a:r>
              <a:rPr lang="ru-RU" altLang="ru-RU" sz="2000" dirty="0" smtClean="0">
                <a:cs typeface="Times New Roman" pitchFamily="18" charset="0"/>
              </a:rPr>
              <a:t>влечет наложение административного штрафа: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ru-RU" sz="2000" dirty="0" smtClean="0"/>
              <a:t>на должностных лиц </a:t>
            </a:r>
            <a:r>
              <a:rPr lang="ru-RU" sz="2000" b="1" u="sng" dirty="0" smtClean="0"/>
              <a:t>- от 400 000 до 800 000 рублей</a:t>
            </a:r>
            <a:r>
              <a:rPr lang="ru-RU" sz="2000" dirty="0" smtClean="0"/>
              <a:t>;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ru-RU" sz="2000" dirty="0" smtClean="0"/>
              <a:t>на юридических лиц - </a:t>
            </a:r>
            <a:r>
              <a:rPr lang="ru-RU" sz="2000" b="1" u="sng" dirty="0" smtClean="0"/>
              <a:t>от 1 000 000 до 4 000 000 рублей </a:t>
            </a:r>
            <a:r>
              <a:rPr lang="ru-RU" sz="2000" dirty="0" smtClean="0"/>
              <a:t>либо административное приостановление деятельности на срок до девяноста суток.</a:t>
            </a:r>
          </a:p>
          <a:p>
            <a:pPr algn="just"/>
            <a:endParaRPr lang="ru-RU" sz="1900" dirty="0" smtClean="0"/>
          </a:p>
          <a:p>
            <a:pPr algn="just"/>
            <a:endParaRPr lang="ru-RU" sz="1900" dirty="0"/>
          </a:p>
          <a:p>
            <a:pPr algn="just"/>
            <a:endParaRPr lang="ru-RU" sz="1900" dirty="0"/>
          </a:p>
          <a:p>
            <a:pPr algn="just"/>
            <a:endParaRPr lang="ru-RU" sz="1900" dirty="0"/>
          </a:p>
          <a:p>
            <a:pPr algn="just"/>
            <a:endParaRPr lang="ru-RU" sz="1900" dirty="0"/>
          </a:p>
          <a:p>
            <a:pPr algn="just"/>
            <a:endParaRPr lang="ru-RU" sz="1900" dirty="0"/>
          </a:p>
        </p:txBody>
      </p:sp>
      <p:pic>
        <p:nvPicPr>
          <p:cNvPr id="4" name="Picture 2" descr="C:\Users\Senina\Desktop\6035018492.jpg">
            <a:extLst>
              <a:ext uri="{FF2B5EF4-FFF2-40B4-BE49-F238E27FC236}">
                <a16:creationId xmlns:a16="http://schemas.microsoft.com/office/drawing/2014/main" xmlns="" id="{B2D05088-29E6-F370-B760-AF729B0E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2170591"/>
            <a:ext cx="2177416" cy="3847382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1B7A65-0AB7-4788-9646-7CE2CB02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F7E1139-03E3-BFF7-DF57-3CBAE1E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Распространение материалов </a:t>
            </a:r>
            <a:r>
              <a:rPr lang="ru-RU" dirty="0" smtClean="0"/>
              <a:t>ЛГБТ-характера</a:t>
            </a:r>
            <a:endParaRPr lang="ru-RU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C79C08B-4AE8-63F8-F2E1-547872E88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051841"/>
              </p:ext>
            </p:extLst>
          </p:nvPr>
        </p:nvGraphicFramePr>
        <p:xfrm>
          <a:off x="4542972" y="1480457"/>
          <a:ext cx="5054364" cy="391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C8E75AD-E9F7-C4E8-094B-5933A96D6EF6}"/>
              </a:ext>
            </a:extLst>
          </p:cNvPr>
          <p:cNvSpPr/>
          <p:nvPr/>
        </p:nvSpPr>
        <p:spPr>
          <a:xfrm>
            <a:off x="320371" y="3327964"/>
            <a:ext cx="4150027" cy="3847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</a:rPr>
              <a:t>Информация распространяется со знаком «18+» 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7"/>
          <a:srcRect b="7718"/>
          <a:stretch>
            <a:fillRect/>
          </a:stretch>
        </p:blipFill>
        <p:spPr bwMode="auto">
          <a:xfrm>
            <a:off x="1106818" y="4151289"/>
            <a:ext cx="2019072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кругленный прямоугольник 1"/>
          <p:cNvSpPr>
            <a:spLocks noChangeArrowheads="1"/>
          </p:cNvSpPr>
          <p:nvPr/>
        </p:nvSpPr>
        <p:spPr bwMode="auto">
          <a:xfrm>
            <a:off x="1284361" y="1330266"/>
            <a:ext cx="7825456" cy="88309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</a:pPr>
            <a:r>
              <a:rPr lang="ru-RU" sz="2000" b="1" dirty="0" smtClean="0"/>
              <a:t>Демонстрация </a:t>
            </a:r>
            <a:r>
              <a:rPr lang="ru-RU" sz="2000" dirty="0"/>
              <a:t>– </a:t>
            </a:r>
            <a:r>
              <a:rPr lang="ru-RU" sz="2000" dirty="0" smtClean="0"/>
              <a:t>показ предметов, явлений, отражение наглядного факта их существования в действительности; может быть как речевой, так и наглядной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80669" y="3227959"/>
            <a:ext cx="1021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18+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221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1B7A65-0AB7-4788-9646-7CE2CB02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F7E1139-03E3-BFF7-DF57-3CBAE1E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Административная ответственность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4A2F0C-1710-4079-7554-567E681F440C}"/>
              </a:ext>
            </a:extLst>
          </p:cNvPr>
          <p:cNvSpPr txBox="1"/>
          <p:nvPr/>
        </p:nvSpPr>
        <p:spPr>
          <a:xfrm>
            <a:off x="2322692" y="2212935"/>
            <a:ext cx="728575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b="1" dirty="0" smtClean="0"/>
              <a:t>часть 2 статьи </a:t>
            </a:r>
            <a:r>
              <a:rPr lang="ru-RU" sz="1900" b="1" dirty="0"/>
              <a:t>6.21.2</a:t>
            </a:r>
            <a:r>
              <a:rPr lang="ru-RU" sz="1900" b="1" dirty="0" smtClean="0"/>
              <a:t>. КоАП РФ - </a:t>
            </a:r>
            <a:r>
              <a:rPr lang="ru-RU" sz="1900" dirty="0" smtClean="0"/>
              <a:t>распространение </a:t>
            </a:r>
            <a:r>
              <a:rPr lang="ru-RU" sz="1900" dirty="0"/>
              <a:t>среди несовершеннолетних информации, </a:t>
            </a:r>
            <a:r>
              <a:rPr lang="ru-RU" sz="1900" b="1" dirty="0"/>
              <a:t>демонстрирующей</a:t>
            </a:r>
            <a:r>
              <a:rPr lang="ru-RU" sz="1900" dirty="0"/>
              <a:t> нетрадиционные сексуальные отношения и (или) предпочтения либо способной вызвать у несовершеннолетних желание сменить </a:t>
            </a:r>
            <a:r>
              <a:rPr lang="ru-RU" sz="1900" dirty="0" smtClean="0"/>
              <a:t>пол, с применением СМИ и (или) информационно-телекоммуникационных сетей </a:t>
            </a:r>
          </a:p>
          <a:p>
            <a:pPr algn="just"/>
            <a:r>
              <a:rPr lang="ru-RU" altLang="ru-RU" sz="2000" dirty="0">
                <a:cs typeface="Times New Roman" pitchFamily="18" charset="0"/>
              </a:rPr>
              <a:t>влечет наложение административного штрафа:</a:t>
            </a:r>
            <a:endParaRPr lang="ru-RU" sz="2000" dirty="0"/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ru-RU" sz="2000" dirty="0"/>
              <a:t>на должностных лиц - </a:t>
            </a:r>
            <a:r>
              <a:rPr lang="ru-RU" sz="2000" b="1" u="sng" dirty="0"/>
              <a:t>от </a:t>
            </a:r>
            <a:r>
              <a:rPr lang="ru-RU" sz="2000" b="1" u="sng" dirty="0" smtClean="0"/>
              <a:t>200 </a:t>
            </a:r>
            <a:r>
              <a:rPr lang="ru-RU" sz="2000" b="1" u="sng" dirty="0"/>
              <a:t>000 до </a:t>
            </a:r>
            <a:r>
              <a:rPr lang="ru-RU" sz="2000" b="1" u="sng" dirty="0" smtClean="0"/>
              <a:t>400 </a:t>
            </a:r>
            <a:r>
              <a:rPr lang="ru-RU" sz="2000" b="1" u="sng" dirty="0"/>
              <a:t>000 рублей;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ru-RU" sz="2000" dirty="0"/>
              <a:t>на юридических лиц - </a:t>
            </a:r>
            <a:r>
              <a:rPr lang="ru-RU" sz="2000" b="1" u="sng" dirty="0"/>
              <a:t>от </a:t>
            </a:r>
            <a:r>
              <a:rPr lang="ru-RU" sz="2000" b="1" u="sng" dirty="0" smtClean="0"/>
              <a:t>1 000 </a:t>
            </a:r>
            <a:r>
              <a:rPr lang="ru-RU" sz="2000" b="1" u="sng" dirty="0"/>
              <a:t>000 до </a:t>
            </a:r>
            <a:r>
              <a:rPr lang="ru-RU" sz="2000" b="1" u="sng" dirty="0" smtClean="0"/>
              <a:t>4 </a:t>
            </a:r>
            <a:r>
              <a:rPr lang="ru-RU" sz="2000" b="1" u="sng" dirty="0"/>
              <a:t>000 000 рублей</a:t>
            </a:r>
            <a:endParaRPr lang="ru-RU" sz="1900" dirty="0"/>
          </a:p>
          <a:p>
            <a:pPr algn="just"/>
            <a:endParaRPr lang="ru-RU" sz="1900" dirty="0"/>
          </a:p>
        </p:txBody>
      </p:sp>
      <p:pic>
        <p:nvPicPr>
          <p:cNvPr id="4" name="Picture 2" descr="C:\Users\Senina\Desktop\6035018492.jpg">
            <a:extLst>
              <a:ext uri="{FF2B5EF4-FFF2-40B4-BE49-F238E27FC236}">
                <a16:creationId xmlns:a16="http://schemas.microsoft.com/office/drawing/2014/main" xmlns="" id="{B2D05088-29E6-F370-B760-AF729B0E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276" y="1816908"/>
            <a:ext cx="2177416" cy="3847382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687D96E-5293-45EC-8BDA-B038FD3A1B0F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28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Распространение в СМИ комментариев пользователей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471600" y="1507320"/>
            <a:ext cx="9008280" cy="66924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В адрес учредителя и (или) редакции (главного редактора) сетевого издания в течение суток с момента выявления нарушения направляется обращение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471600" y="2763720"/>
            <a:ext cx="9008280" cy="95868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62626"/>
                </a:solidFill>
                <a:latin typeface="DIN Pro Black"/>
              </a:rPr>
              <a:t> </a:t>
            </a: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Выполнение требований, указанных в обращении, проверяется должностными лицами надзорного органа или территориального органа, составившего обращение, по истечении </a:t>
            </a:r>
            <a:r>
              <a:rPr lang="ru-RU" sz="1900" b="1" strike="noStrike" spc="-1" dirty="0">
                <a:solidFill>
                  <a:srgbClr val="FFFFFF"/>
                </a:solidFill>
                <a:latin typeface="DIN Pro Cond Medium"/>
              </a:rPr>
              <a:t>1 рабочего дня</a:t>
            </a: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 с момента получения обращения редакцией сетевого издания</a:t>
            </a:r>
            <a:endParaRPr lang="ru-RU" sz="1900" b="0" strike="noStrike" spc="-1" dirty="0">
              <a:latin typeface="XO Oriel"/>
            </a:endParaRPr>
          </a:p>
        </p:txBody>
      </p:sp>
      <p:sp>
        <p:nvSpPr>
          <p:cNvPr id="247" name="CustomShape 5"/>
          <p:cNvSpPr/>
          <p:nvPr/>
        </p:nvSpPr>
        <p:spPr>
          <a:xfrm>
            <a:off x="471600" y="4223160"/>
            <a:ext cx="9008280" cy="213759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В случае </a:t>
            </a:r>
            <a:r>
              <a:rPr lang="ru-RU" sz="1900" b="1" strike="noStrike" spc="-1" dirty="0">
                <a:solidFill>
                  <a:srgbClr val="FFFFFF"/>
                </a:solidFill>
                <a:latin typeface="DIN Pro Cond Medium"/>
              </a:rPr>
              <a:t>неисполнения </a:t>
            </a:r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в указанный в обращении срок требования об удалении или редактировании комментариев и (или) сообщений читателей, содержащих информацию, не соответствующую обязательным требованиям, либо в случае если после редактирования комментариев </a:t>
            </a:r>
            <a:r>
              <a:t/>
            </a:r>
            <a:br/>
            <a:r>
              <a:rPr lang="ru-RU" sz="1900" b="0" strike="noStrike" spc="-1" dirty="0">
                <a:solidFill>
                  <a:srgbClr val="FFFFFF"/>
                </a:solidFill>
                <a:latin typeface="DIN Pro Cond Medium"/>
              </a:rPr>
              <a:t>и (или) сообщений читателей в них осталась информация, не соответствующая обязательным требованиям, уполномоченными должностными лицами готовится письменное предупреждение о недопустимости нарушения обязательных требований с требованием об устранении выявленных нарушений и указанием сроков их устранения</a:t>
            </a:r>
            <a:endParaRPr lang="ru-RU" sz="1900" b="0" strike="noStrike" spc="-1" dirty="0">
              <a:latin typeface="XO Oriel"/>
            </a:endParaRPr>
          </a:p>
        </p:txBody>
      </p:sp>
      <p:sp>
        <p:nvSpPr>
          <p:cNvPr id="248" name="CustomShape 6"/>
          <p:cNvSpPr/>
          <p:nvPr/>
        </p:nvSpPr>
        <p:spPr>
          <a:xfrm flipH="1">
            <a:off x="4975200" y="2184480"/>
            <a:ext cx="360" cy="57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49" name="CustomShape 7"/>
          <p:cNvSpPr/>
          <p:nvPr/>
        </p:nvSpPr>
        <p:spPr>
          <a:xfrm>
            <a:off x="4975920" y="3733200"/>
            <a:ext cx="360" cy="489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487A552-6AE1-469E-8E3E-E991350C4830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29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Распространение запрещенной информации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471600" y="1391760"/>
            <a:ext cx="8998560" cy="95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Статья 15.1 Федерального закона от 27.07.2006 N 149-ФЗ «Об информации, информационных технологиях </a:t>
            </a:r>
            <a:r>
              <a:t/>
            </a:r>
            <a:br/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и о защите информации»</a:t>
            </a:r>
            <a:endParaRPr lang="ru-RU" sz="1900" b="0" strike="noStrike" spc="-1">
              <a:latin typeface="XO Oriel"/>
            </a:endParaRPr>
          </a:p>
        </p:txBody>
      </p:sp>
      <p:pic>
        <p:nvPicPr>
          <p:cNvPr id="253" name="Рисунок 13"/>
          <p:cNvPicPr/>
          <p:nvPr/>
        </p:nvPicPr>
        <p:blipFill>
          <a:blip r:embed="rId2"/>
          <a:srcRect l="7302" t="7552" r="1139" b="25163"/>
          <a:stretch/>
        </p:blipFill>
        <p:spPr>
          <a:xfrm>
            <a:off x="5130000" y="4339080"/>
            <a:ext cx="4511160" cy="2000880"/>
          </a:xfrm>
          <a:prstGeom prst="rect">
            <a:avLst/>
          </a:prstGeom>
          <a:ln>
            <a:noFill/>
          </a:ln>
        </p:spPr>
      </p:pic>
      <p:sp>
        <p:nvSpPr>
          <p:cNvPr id="254" name="CustomShape 4"/>
          <p:cNvSpPr/>
          <p:nvPr/>
        </p:nvSpPr>
        <p:spPr>
          <a:xfrm>
            <a:off x="186480" y="3022560"/>
            <a:ext cx="32173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62626"/>
                </a:solidFill>
                <a:latin typeface="DIN Pro Cond Medium"/>
              </a:rPr>
              <a:t>Судебный порядок</a:t>
            </a: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62626"/>
                </a:solidFill>
                <a:latin typeface="DIN Pro Cond Medium"/>
              </a:rPr>
              <a:t>Глава 27.1 КАС РФ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55" name="CustomShape 5"/>
          <p:cNvSpPr/>
          <p:nvPr/>
        </p:nvSpPr>
        <p:spPr>
          <a:xfrm>
            <a:off x="5943960" y="3022560"/>
            <a:ext cx="35449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62626"/>
                </a:solidFill>
                <a:latin typeface="DIN Pro Cond Medium"/>
              </a:rPr>
              <a:t>Внесудебный порядок </a:t>
            </a: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62626"/>
                </a:solidFill>
                <a:latin typeface="DIN Pro Cond Medium"/>
              </a:rPr>
              <a:t>Постановление Правительства РФ от 26 октября 2012 г. № 1101</a:t>
            </a:r>
            <a:endParaRPr lang="ru-RU" sz="1800" b="0" strike="noStrike" spc="-1">
              <a:latin typeface="XO Oriel"/>
            </a:endParaRPr>
          </a:p>
        </p:txBody>
      </p:sp>
      <p:pic>
        <p:nvPicPr>
          <p:cNvPr id="256" name="Picture 2"/>
          <p:cNvPicPr/>
          <p:nvPr/>
        </p:nvPicPr>
        <p:blipFill>
          <a:blip r:embed="rId3" cstate="print"/>
          <a:stretch/>
        </p:blipFill>
        <p:spPr>
          <a:xfrm>
            <a:off x="-8640" y="3692160"/>
            <a:ext cx="3120840" cy="3120840"/>
          </a:xfrm>
          <a:prstGeom prst="rect">
            <a:avLst/>
          </a:prstGeom>
          <a:ln>
            <a:noFill/>
          </a:ln>
        </p:spPr>
      </p:pic>
      <p:sp>
        <p:nvSpPr>
          <p:cNvPr id="11" name="CustomShape 6"/>
          <p:cNvSpPr/>
          <p:nvPr/>
        </p:nvSpPr>
        <p:spPr>
          <a:xfrm flipH="1">
            <a:off x="1840114" y="2300594"/>
            <a:ext cx="360" cy="57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2" name="CustomShape 6"/>
          <p:cNvSpPr/>
          <p:nvPr/>
        </p:nvSpPr>
        <p:spPr>
          <a:xfrm flipH="1">
            <a:off x="7812742" y="2293338"/>
            <a:ext cx="360" cy="57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D792206-02E6-41AE-83FB-F9EDFB77BBCE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Распространение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экстремистских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материалов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в СМИ,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осуществление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экстремистской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деятельности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endParaRPr lang="en-US" sz="2400" b="0" strike="noStrike" spc="-1" dirty="0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471600" y="5830200"/>
            <a:ext cx="8999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62626"/>
                </a:solidFill>
                <a:latin typeface="DIN Pro Black"/>
                <a:ea typeface="Calibri"/>
              </a:rPr>
              <a:t>Федеральный список экстремистских материалов размещен на сайте Министерства юстиции Российской Федерации по адресу:   </a:t>
            </a:r>
            <a:r>
              <a:rPr lang="ru-RU" sz="1800" b="1" strike="noStrike" spc="-1">
                <a:solidFill>
                  <a:srgbClr val="262626"/>
                </a:solidFill>
                <a:latin typeface="DIN Pro Black"/>
                <a:ea typeface="Calibri"/>
              </a:rPr>
              <a:t>https://minjust.gov.ru/ru/extremist-materials/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452880" y="1400400"/>
            <a:ext cx="8999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62626"/>
                </a:solidFill>
                <a:latin typeface="DIN Pro Cond Medium"/>
                <a:ea typeface="Calibri"/>
              </a:rPr>
              <a:t>Статья 1 федерального закона от 25 июля 2002 г. N 114-ФЗ «О противодействии экстремистской деятельности» – понятие экстремистской деятельности (экстремизма)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592560" y="2361240"/>
            <a:ext cx="9008280" cy="727920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Вынесение в адрес учредителя и (или) редакции (главного редактора) предупреждения  о недопустимости таких действий либо такой деятельности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4859640" y="3735000"/>
            <a:ext cx="4629240" cy="111528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Если повторно в течение двенадцати месяцев со дня вынесения предупреждения выявлены новые факты, свидетельствующие о наличии признаков экстремизма в деятельности СМИ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144" name="CustomShape 7"/>
          <p:cNvSpPr/>
          <p:nvPr/>
        </p:nvSpPr>
        <p:spPr>
          <a:xfrm>
            <a:off x="592560" y="3808080"/>
            <a:ext cx="3771000" cy="124740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Если в установленный в предупреждении срок не приняты меры по устранению допущенных нарушений 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145" name="CustomShape 8"/>
          <p:cNvSpPr/>
          <p:nvPr/>
        </p:nvSpPr>
        <p:spPr>
          <a:xfrm>
            <a:off x="1911600" y="5413320"/>
            <a:ext cx="5895360" cy="379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FFFFFF"/>
                </a:solidFill>
                <a:latin typeface="DIN Pro Cond Medium"/>
              </a:rPr>
              <a:t>деятельность СМИ </a:t>
            </a:r>
            <a:r>
              <a:rPr lang="ru-RU" sz="1900" b="1" u="sng" strike="noStrike" spc="-1">
                <a:solidFill>
                  <a:srgbClr val="FFFFFF"/>
                </a:solidFill>
                <a:uFillTx/>
                <a:latin typeface="DIN Pro Cond Medium"/>
              </a:rPr>
              <a:t>подлежит прекращению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146" name="CustomShape 9"/>
          <p:cNvSpPr/>
          <p:nvPr/>
        </p:nvSpPr>
        <p:spPr>
          <a:xfrm flipH="1">
            <a:off x="2477520" y="3089520"/>
            <a:ext cx="2618280" cy="718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7" name="CustomShape 10"/>
          <p:cNvSpPr/>
          <p:nvPr/>
        </p:nvSpPr>
        <p:spPr>
          <a:xfrm>
            <a:off x="5096880" y="3089520"/>
            <a:ext cx="2077200" cy="64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8" name="CustomShape 11"/>
          <p:cNvSpPr/>
          <p:nvPr/>
        </p:nvSpPr>
        <p:spPr>
          <a:xfrm>
            <a:off x="2478240" y="4777560"/>
            <a:ext cx="2381040" cy="63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49" name="CustomShape 12"/>
          <p:cNvSpPr/>
          <p:nvPr/>
        </p:nvSpPr>
        <p:spPr>
          <a:xfrm flipH="1">
            <a:off x="4858920" y="4850640"/>
            <a:ext cx="2314440" cy="562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2"/>
            </a:solidFill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5997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just">
              <a:lnSpc>
                <a:spcPct val="90000"/>
              </a:lnSpc>
            </a:pP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Уполномоченные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органы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по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принятию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решения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о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внесудебной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блокировке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endParaRPr lang="en-US" sz="2400" b="0" strike="noStrike" spc="-1" dirty="0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8443F64-1CA9-4545-B4E3-53464F784697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30</a:t>
            </a:fld>
            <a:endParaRPr lang="ru-RU" sz="1200" b="0" strike="noStrike" spc="-1">
              <a:latin typeface="Times New Roman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946017800"/>
              </p:ext>
            </p:extLst>
          </p:nvPr>
        </p:nvGraphicFramePr>
        <p:xfrm>
          <a:off x="0" y="705960"/>
          <a:ext cx="9905760" cy="4649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just">
              <a:lnSpc>
                <a:spcPct val="90000"/>
              </a:lnSpc>
            </a:pP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Уполномоченные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органы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по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принятию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решения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t/>
            </a:r>
            <a:br/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о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внесудебной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блокировке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endParaRPr lang="en-US" sz="2400" b="0" strike="noStrike" spc="-1" dirty="0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8F86A64-A545-4B54-B7A7-80CEA24D01AF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31</a:t>
            </a:fld>
            <a:endParaRPr lang="ru-RU" sz="1200" b="0" strike="noStrike" spc="-1">
              <a:latin typeface="Times New Roman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4067039731"/>
              </p:ext>
            </p:extLst>
          </p:nvPr>
        </p:nvGraphicFramePr>
        <p:xfrm>
          <a:off x="0" y="1413360"/>
          <a:ext cx="9905760" cy="530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just" defTabSz="457200">
              <a:lnSpc>
                <a:spcPct val="90000"/>
              </a:lnSpc>
            </a:pPr>
            <a:r>
              <a:rPr lang="en-US" sz="2400" spc="-1" dirty="0" err="1">
                <a:solidFill>
                  <a:srgbClr val="005390"/>
                </a:solidFill>
                <a:latin typeface="DIN Pro Black"/>
              </a:rPr>
              <a:t>Уполномоченные</a:t>
            </a: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spc="-1" dirty="0" err="1">
                <a:solidFill>
                  <a:srgbClr val="005390"/>
                </a:solidFill>
                <a:latin typeface="DIN Pro Black"/>
              </a:rPr>
              <a:t>органы</a:t>
            </a: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spc="-1" dirty="0" err="1">
                <a:solidFill>
                  <a:srgbClr val="005390"/>
                </a:solidFill>
                <a:latin typeface="DIN Pro Black"/>
              </a:rPr>
              <a:t>по</a:t>
            </a: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spc="-1" dirty="0" err="1">
                <a:solidFill>
                  <a:srgbClr val="005390"/>
                </a:solidFill>
                <a:latin typeface="DIN Pro Black"/>
              </a:rPr>
              <a:t>принятию</a:t>
            </a: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spc="-1" dirty="0" err="1">
                <a:solidFill>
                  <a:srgbClr val="005390"/>
                </a:solidFill>
                <a:latin typeface="DIN Pro Black"/>
              </a:rPr>
              <a:t>решения</a:t>
            </a: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>
                <a:solidFill>
                  <a:srgbClr val="262626"/>
                </a:solidFill>
              </a:rPr>
              <a:t/>
            </a:r>
            <a:br>
              <a:rPr>
                <a:solidFill>
                  <a:srgbClr val="262626"/>
                </a:solidFill>
              </a:rPr>
            </a:b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о </a:t>
            </a:r>
            <a:r>
              <a:rPr lang="en-US" sz="2400" spc="-1" dirty="0" err="1">
                <a:solidFill>
                  <a:srgbClr val="005390"/>
                </a:solidFill>
                <a:latin typeface="DIN Pro Black"/>
              </a:rPr>
              <a:t>внесудебной</a:t>
            </a: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spc="-1" dirty="0" err="1">
                <a:solidFill>
                  <a:srgbClr val="005390"/>
                </a:solidFill>
                <a:latin typeface="DIN Pro Black"/>
              </a:rPr>
              <a:t>блокировке</a:t>
            </a:r>
            <a:r>
              <a:rPr lang="en-US" sz="2400" spc="-1" dirty="0">
                <a:solidFill>
                  <a:srgbClr val="005390"/>
                </a:solidFill>
                <a:latin typeface="DIN Pro Black"/>
              </a:rPr>
              <a:t> </a:t>
            </a:r>
            <a:endParaRPr lang="en-US" sz="2400" spc="-1" dirty="0">
              <a:solidFill>
                <a:srgbClr val="262626"/>
              </a:solidFill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6996241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defTabSz="457200"/>
            <a:fld id="{78F86A64-A545-4B54-B7A7-80CEA24D01AF}" type="slidenum">
              <a:rPr lang="ru-RU" sz="1200" spc="-1">
                <a:solidFill>
                  <a:srgbClr val="8D8D8D"/>
                </a:solidFill>
              </a:rPr>
              <a:pPr algn="r" defTabSz="457200"/>
              <a:t>32</a:t>
            </a:fld>
            <a:endParaRPr lang="ru-RU" sz="1200" spc="-1">
              <a:solidFill>
                <a:srgbClr val="262626"/>
              </a:solidFill>
              <a:latin typeface="Times New Roman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014740392"/>
              </p:ext>
            </p:extLst>
          </p:nvPr>
        </p:nvGraphicFramePr>
        <p:xfrm>
          <a:off x="240" y="1413360"/>
          <a:ext cx="9905760" cy="530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07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06843" y="333375"/>
            <a:ext cx="8541522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lnSpc>
                <a:spcPct val="90000"/>
              </a:lnSpc>
              <a:buSzPct val="100000"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Уполномоченные органы по принятию решения о внесудебной блокировке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08680515"/>
              </p:ext>
            </p:extLst>
          </p:nvPr>
        </p:nvGraphicFramePr>
        <p:xfrm>
          <a:off x="-59316" y="1084285"/>
          <a:ext cx="9673839" cy="519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003412" y="3042605"/>
            <a:ext cx="46933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C0AEE9D-CA76-4A08-9C34-0EA053D98535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Распространение запрещенной информации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pic>
        <p:nvPicPr>
          <p:cNvPr id="267" name="Рисунок 5"/>
          <p:cNvPicPr/>
          <p:nvPr/>
        </p:nvPicPr>
        <p:blipFill>
          <a:blip r:embed="rId2"/>
          <a:srcRect l="12767" t="11166" r="13014" b="2906"/>
          <a:stretch/>
        </p:blipFill>
        <p:spPr>
          <a:xfrm>
            <a:off x="471600" y="2305800"/>
            <a:ext cx="4528440" cy="28004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6473160" y="1958040"/>
            <a:ext cx="2572200" cy="91332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62626"/>
                </a:solidFill>
                <a:latin typeface="DIN Pro Cond Medium"/>
              </a:rPr>
              <a:t>Форма проверки нахождения сайтов в Едином реестре</a:t>
            </a:r>
            <a:endParaRPr lang="ru-RU" sz="1800" b="0" strike="noStrike" spc="-1">
              <a:latin typeface="XO Oriel"/>
            </a:endParaRPr>
          </a:p>
        </p:txBody>
      </p:sp>
      <p:pic>
        <p:nvPicPr>
          <p:cNvPr id="269" name="Рисунок 7"/>
          <p:cNvPicPr/>
          <p:nvPr/>
        </p:nvPicPr>
        <p:blipFill>
          <a:blip r:embed="rId3"/>
          <a:srcRect l="36216" t="9670" r="17937"/>
          <a:stretch/>
        </p:blipFill>
        <p:spPr>
          <a:xfrm>
            <a:off x="5649403" y="2711160"/>
            <a:ext cx="3575237" cy="3645360"/>
          </a:xfrm>
          <a:prstGeom prst="rect">
            <a:avLst/>
          </a:prstGeom>
          <a:ln>
            <a:noFill/>
          </a:ln>
        </p:spPr>
      </p:pic>
      <p:sp>
        <p:nvSpPr>
          <p:cNvPr id="270" name="CustomShape 4"/>
          <p:cNvSpPr/>
          <p:nvPr/>
        </p:nvSpPr>
        <p:spPr>
          <a:xfrm>
            <a:off x="1642680" y="5615280"/>
            <a:ext cx="25340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62626"/>
                </a:solidFill>
                <a:latin typeface="DIN Pro Cond Medium"/>
              </a:rPr>
              <a:t>Подача сообщений о наличии запрещенной информации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71" name="CustomShape 5"/>
          <p:cNvSpPr/>
          <p:nvPr/>
        </p:nvSpPr>
        <p:spPr>
          <a:xfrm flipV="1">
            <a:off x="4177080" y="5549400"/>
            <a:ext cx="1283400" cy="52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6"/>
          <p:cNvSpPr/>
          <p:nvPr/>
        </p:nvSpPr>
        <p:spPr>
          <a:xfrm>
            <a:off x="471600" y="1280880"/>
            <a:ext cx="8998560" cy="95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Статья 15.1 Федерального закона от 27.07.2006 N 149-ФЗ «Об информации, информационных технологиях </a:t>
            </a:r>
            <a:r>
              <a:t/>
            </a:r>
            <a:br/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и о защите информации»</a:t>
            </a:r>
            <a:endParaRPr lang="ru-RU" sz="19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5397206-4EF1-4587-827C-4DB2A443A070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Распространение запрещенной информации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488880" y="1910160"/>
            <a:ext cx="1466280" cy="63900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1) Подача заявки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2670480" y="1910160"/>
            <a:ext cx="3139920" cy="63900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2) Направление в уполномоченный орган 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6526080" y="1910160"/>
            <a:ext cx="2962440" cy="91260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3) Принятие решения о признании информации запрещенной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488880" y="3006000"/>
            <a:ext cx="1466280" cy="63900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4) Внесение в реестр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79" name="CustomShape 7"/>
          <p:cNvSpPr/>
          <p:nvPr/>
        </p:nvSpPr>
        <p:spPr>
          <a:xfrm>
            <a:off x="2699280" y="3014280"/>
            <a:ext cx="3139920" cy="63900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5) Направление Уведомления провайдеру хостинга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6554880" y="2875680"/>
            <a:ext cx="2905200" cy="91332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6) Проверка через 1 сутки на предмет удаления запрещенной информации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81" name="CustomShape 9"/>
          <p:cNvSpPr/>
          <p:nvPr/>
        </p:nvSpPr>
        <p:spPr>
          <a:xfrm>
            <a:off x="430200" y="4052880"/>
            <a:ext cx="4065480" cy="146124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7а) В случае удаления запрещенной информации и (или) ограничения к ней доступа – исключение доменного имени и (или) указателя страницы сайта в сети «Интернет» из реестра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82" name="CustomShape 10"/>
          <p:cNvSpPr/>
          <p:nvPr/>
        </p:nvSpPr>
        <p:spPr>
          <a:xfrm>
            <a:off x="5378400" y="4061160"/>
            <a:ext cx="4065480" cy="118764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7б) В случае не удаления запрещенной информации и (или) наличия к ней доступа – передача сведений операторам связи для ограничения доступа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83" name="CustomShape 11"/>
          <p:cNvSpPr/>
          <p:nvPr/>
        </p:nvSpPr>
        <p:spPr>
          <a:xfrm>
            <a:off x="639720" y="5650200"/>
            <a:ext cx="7712280" cy="91332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DIN Pro Cond Medium"/>
              </a:rPr>
              <a:t>8) В случае удаления запрещенной информации  – исключение из реестра и передача операторам связи требования о возобновлении доступа (по обращению провайдера хостинга, владельца сайта)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284" name="CustomShape 12"/>
          <p:cNvSpPr/>
          <p:nvPr/>
        </p:nvSpPr>
        <p:spPr>
          <a:xfrm>
            <a:off x="550080" y="1184040"/>
            <a:ext cx="8288640" cy="37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Рассмотрение заявок в Едином реестре</a:t>
            </a:r>
            <a:endParaRPr lang="ru-RU" sz="1900" b="0" strike="noStrike" spc="-1">
              <a:latin typeface="XO Oriel"/>
            </a:endParaRPr>
          </a:p>
        </p:txBody>
      </p:sp>
      <p:sp>
        <p:nvSpPr>
          <p:cNvPr id="285" name="CustomShape 13"/>
          <p:cNvSpPr/>
          <p:nvPr/>
        </p:nvSpPr>
        <p:spPr>
          <a:xfrm>
            <a:off x="1955520" y="2233440"/>
            <a:ext cx="7149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6" name="CustomShape 14"/>
          <p:cNvSpPr/>
          <p:nvPr/>
        </p:nvSpPr>
        <p:spPr>
          <a:xfrm>
            <a:off x="5810760" y="2233440"/>
            <a:ext cx="7149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2"/>
            </a:solidFill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287" name="CustomShape 15"/>
          <p:cNvSpPr/>
          <p:nvPr/>
        </p:nvSpPr>
        <p:spPr>
          <a:xfrm>
            <a:off x="1955520" y="3328920"/>
            <a:ext cx="743400" cy="7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2"/>
            </a:solidFill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288" name="CustomShape 16"/>
          <p:cNvSpPr/>
          <p:nvPr/>
        </p:nvSpPr>
        <p:spPr>
          <a:xfrm>
            <a:off x="5839560" y="3337200"/>
            <a:ext cx="7149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9" name="CustomShape 17"/>
          <p:cNvSpPr/>
          <p:nvPr/>
        </p:nvSpPr>
        <p:spPr>
          <a:xfrm flipH="1">
            <a:off x="4495320" y="5261400"/>
            <a:ext cx="2914920" cy="388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2"/>
            </a:solidFill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290" name="CustomShape 18"/>
          <p:cNvSpPr/>
          <p:nvPr/>
        </p:nvSpPr>
        <p:spPr>
          <a:xfrm rot="5400000">
            <a:off x="5108760" y="1153440"/>
            <a:ext cx="253440" cy="5544000"/>
          </a:xfrm>
          <a:prstGeom prst="bentConnector3">
            <a:avLst>
              <a:gd name="adj1" fmla="val 50000"/>
            </a:avLst>
          </a:prstGeom>
          <a:noFill/>
          <a:ln w="22320">
            <a:solidFill>
              <a:schemeClr val="accent2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19"/>
          <p:cNvSpPr/>
          <p:nvPr/>
        </p:nvSpPr>
        <p:spPr>
          <a:xfrm rot="5400000">
            <a:off x="7578360" y="3631680"/>
            <a:ext cx="261720" cy="596160"/>
          </a:xfrm>
          <a:prstGeom prst="bentConnector3">
            <a:avLst>
              <a:gd name="adj1" fmla="val 50000"/>
            </a:avLst>
          </a:prstGeom>
          <a:noFill/>
          <a:ln w="15840">
            <a:solidFill>
              <a:schemeClr val="accent2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/>
          </a:bodyPr>
          <a:lstStyle/>
          <a:p>
            <a:pPr algn="just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Информация, распространяемая с нарушением закона 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471600" y="1243160"/>
            <a:ext cx="9168056" cy="3859479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262626"/>
              </a:solidFill>
              <a:latin typeface="DIN Pro Cond Medium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призывы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к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массовым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беспорядкам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,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осуществлению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экстремистской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деятельности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,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участию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в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массовых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(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публичных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)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мероприятиях</a:t>
            </a:r>
            <a:endParaRPr lang="en-US" sz="1900" b="0" strike="noStrike" spc="-1" dirty="0">
              <a:solidFill>
                <a:srgbClr val="262626"/>
              </a:solidFill>
              <a:latin typeface="DIN Pro Cond Medium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ложные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сообщения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об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актах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терроризма</a:t>
            </a:r>
            <a:endParaRPr lang="en-US" sz="1900" b="0" strike="noStrike" spc="-1" dirty="0">
              <a:solidFill>
                <a:srgbClr val="262626"/>
              </a:solidFill>
              <a:latin typeface="DIN Pro Cond Medium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недостоверная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общественно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значимая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информация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,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распространяемая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под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видом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достоверных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сообщений</a:t>
            </a:r>
            <a:endParaRPr lang="en-US" sz="1900" b="0" strike="noStrike" spc="-1" dirty="0">
              <a:solidFill>
                <a:srgbClr val="262626"/>
              </a:solidFill>
              <a:latin typeface="DIN Pro Cond Medium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обоснование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и (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или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)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оправдание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осуществления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экстремистской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деятельности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,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включая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терроризм</a:t>
            </a:r>
            <a:endParaRPr lang="en-US" sz="1900" b="0" strike="noStrike" spc="-1" dirty="0">
              <a:solidFill>
                <a:srgbClr val="262626"/>
              </a:solidFill>
              <a:latin typeface="DIN Pro Cond Medium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предложение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о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приобретении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поддельного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документа</a:t>
            </a:r>
            <a:endParaRPr lang="en-US" sz="1900" b="0" strike="noStrike" spc="-1" dirty="0">
              <a:solidFill>
                <a:srgbClr val="262626"/>
              </a:solidFill>
              <a:latin typeface="DIN Pro Cond Medium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материалы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нежелательных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,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экстремистских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, </a:t>
            </a:r>
            <a:r>
              <a:rPr lang="en-US" sz="1900" b="0" strike="noStrike" spc="-1" dirty="0" err="1">
                <a:solidFill>
                  <a:srgbClr val="262626"/>
                </a:solidFill>
                <a:latin typeface="DIN Pro Cond Medium"/>
              </a:rPr>
              <a:t>террористических</a:t>
            </a:r>
            <a:r>
              <a:rPr lang="en-US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en-US" sz="1900" b="0" strike="noStrike" spc="-1" dirty="0" err="1" smtClean="0">
                <a:solidFill>
                  <a:srgbClr val="262626"/>
                </a:solidFill>
                <a:latin typeface="DIN Pro Cond Medium"/>
              </a:rPr>
              <a:t>организаций</a:t>
            </a:r>
            <a:endParaRPr lang="ru-RU" sz="1900" b="0" strike="noStrike" spc="-1" dirty="0" smtClean="0">
              <a:solidFill>
                <a:srgbClr val="262626"/>
              </a:solidFill>
              <a:latin typeface="DIN Pro Cond Medium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ru-RU" sz="1900" spc="-1" dirty="0" smtClean="0">
                <a:solidFill>
                  <a:srgbClr val="262626"/>
                </a:solidFill>
              </a:rPr>
              <a:t>информация</a:t>
            </a:r>
            <a:r>
              <a:rPr lang="ru-RU" sz="1900" spc="-1" dirty="0">
                <a:solidFill>
                  <a:srgbClr val="262626"/>
                </a:solidFill>
              </a:rPr>
              <a:t>, направленная на дискредитацию использования ВС РФ, в том числе призывов к воспрепятствованию использования ВС РФ</a:t>
            </a:r>
            <a:endParaRPr lang="en-US" sz="1900" spc="-1" dirty="0">
              <a:solidFill>
                <a:srgbClr val="262626"/>
              </a:solidFill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Wingdings" charset="2"/>
              <a:buChar char=""/>
            </a:pPr>
            <a:r>
              <a:rPr lang="ru-RU" sz="1900" b="0" strike="noStrike" spc="-1" dirty="0" smtClean="0">
                <a:solidFill>
                  <a:srgbClr val="262626"/>
                </a:solidFill>
                <a:latin typeface="DIN Pro Cond Medium"/>
              </a:rPr>
              <a:t>недостоверная информация об использовании ВС РФ</a:t>
            </a:r>
          </a:p>
        </p:txBody>
      </p:sp>
      <p:sp>
        <p:nvSpPr>
          <p:cNvPr id="294" name="TextShape 3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7E5E24E-B094-4849-B69E-D7310A122C01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36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95" name="CustomShape 4"/>
          <p:cNvSpPr/>
          <p:nvPr/>
        </p:nvSpPr>
        <p:spPr>
          <a:xfrm>
            <a:off x="471600" y="1058690"/>
            <a:ext cx="8998560" cy="6756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Статья 15.3 Федерального закона от 27.07.2006 N 149-ФЗ «Об информации, информационных технологиях </a:t>
            </a:r>
            <a:r>
              <a:rPr b="1" dirty="0"/>
              <a:t/>
            </a:r>
            <a:br>
              <a:rPr b="1" dirty="0"/>
            </a:b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и о защите информации»</a:t>
            </a:r>
            <a:endParaRPr lang="ru-RU" sz="1900" b="1" strike="noStrike" spc="-1" dirty="0">
              <a:latin typeface="XO Oriel"/>
            </a:endParaRPr>
          </a:p>
        </p:txBody>
      </p:sp>
      <p:pic>
        <p:nvPicPr>
          <p:cNvPr id="296" name="Picture 2"/>
          <p:cNvPicPr/>
          <p:nvPr/>
        </p:nvPicPr>
        <p:blipFill>
          <a:blip r:embed="rId2"/>
          <a:srcRect l="23864" r="22703"/>
          <a:stretch/>
        </p:blipFill>
        <p:spPr>
          <a:xfrm>
            <a:off x="7303320" y="4415632"/>
            <a:ext cx="1906200" cy="2017440"/>
          </a:xfrm>
          <a:prstGeom prst="rect">
            <a:avLst/>
          </a:prstGeom>
          <a:ln>
            <a:noFill/>
          </a:ln>
        </p:spPr>
      </p:pic>
      <p:sp>
        <p:nvSpPr>
          <p:cNvPr id="297" name="CustomShape 5"/>
          <p:cNvSpPr/>
          <p:nvPr/>
        </p:nvSpPr>
        <p:spPr>
          <a:xfrm>
            <a:off x="1640880" y="5102640"/>
            <a:ext cx="5201280" cy="181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Генеральный прокурор Российской Федерации или его заместители обращаются в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Роскомнадзор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с требованием о принятии мер по ограничению доступа к информационным ресурсам, распространяющим противоправную информацию</a:t>
            </a:r>
            <a:endParaRPr lang="ru-RU" sz="1900" b="0" strike="noStrike" spc="-1" dirty="0">
              <a:latin typeface="XO Oriel"/>
            </a:endParaRPr>
          </a:p>
          <a:p>
            <a:pPr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185A91E-C9FD-4F98-B660-9175E7B95CA5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37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Административная ответственность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2288520" y="1249920"/>
            <a:ext cx="7473240" cy="3307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Часть 2 статьи 13.41 </a:t>
            </a:r>
            <a:r>
              <a:rPr lang="ru-RU" sz="1900" b="1" strike="noStrike" spc="-1" dirty="0" err="1">
                <a:solidFill>
                  <a:srgbClr val="262626"/>
                </a:solidFill>
                <a:latin typeface="DIN Pro Cond Medium"/>
              </a:rPr>
              <a:t>КоАП</a:t>
            </a: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 РФ</a:t>
            </a:r>
            <a:endParaRPr lang="ru-RU" sz="1900" b="1" strike="noStrike" spc="-1" dirty="0">
              <a:latin typeface="XO Oriel"/>
            </a:endParaRPr>
          </a:p>
          <a:p>
            <a:pPr algn="ctr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Неудаление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 владельцем сайта или владельцем информационного ресурса </a:t>
            </a:r>
            <a:r>
              <a:rPr dirty="0"/>
              <a:t/>
            </a:r>
            <a:br>
              <a:rPr dirty="0"/>
            </a:b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 информационно-телекоммуникационной сети «Интернет» информации или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интернет-страницы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в случае, если обязанность по удалению такой информации,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интернет-страницы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предусмотрена законодательством Российской Федерации,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влечет наложение административного штрафа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на должностных лиц в размере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от 200 000 до 400 000 </a:t>
            </a:r>
            <a:r>
              <a:rPr lang="ru-RU" sz="1900" b="1" u="sng" strike="noStrike" spc="-1" dirty="0" smtClean="0">
                <a:solidFill>
                  <a:srgbClr val="262626"/>
                </a:solidFill>
                <a:uFillTx/>
                <a:latin typeface="DIN Pro Cond Medium"/>
              </a:rPr>
              <a:t>рублей</a:t>
            </a:r>
          </a:p>
          <a:p>
            <a:pPr algn="just">
              <a:lnSpc>
                <a:spcPct val="100000"/>
              </a:lnSpc>
            </a:pPr>
            <a:r>
              <a:rPr lang="ru-RU" altLang="ru-RU" sz="2000" dirty="0" smtClean="0">
                <a:cs typeface="Times New Roman" pitchFamily="18" charset="0"/>
              </a:rPr>
              <a:t>на юридических лиц в размере </a:t>
            </a:r>
            <a:r>
              <a:rPr lang="ru-RU" altLang="ru-RU" sz="2000" b="1" u="sng" dirty="0" smtClean="0">
                <a:cs typeface="Times New Roman" pitchFamily="18" charset="0"/>
              </a:rPr>
              <a:t>от 800 000 до 4 000 000 рублей.</a:t>
            </a:r>
            <a:endParaRPr lang="ru-RU" sz="1900" b="1" u="sng" strike="noStrike" spc="-1" dirty="0">
              <a:latin typeface="XO Oriel"/>
            </a:endParaRPr>
          </a:p>
        </p:txBody>
      </p:sp>
      <p:pic>
        <p:nvPicPr>
          <p:cNvPr id="302" name="Picture 2"/>
          <p:cNvPicPr/>
          <p:nvPr/>
        </p:nvPicPr>
        <p:blipFill>
          <a:blip r:embed="rId2"/>
          <a:stretch/>
        </p:blipFill>
        <p:spPr>
          <a:xfrm>
            <a:off x="0" y="1503360"/>
            <a:ext cx="2288160" cy="404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CBF0F44-47BF-47AC-937E-30AEAA5B8D27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38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04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Административная ответственность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305" name="CustomShape 3"/>
          <p:cNvSpPr/>
          <p:nvPr/>
        </p:nvSpPr>
        <p:spPr>
          <a:xfrm>
            <a:off x="2288520" y="1249920"/>
            <a:ext cx="7473240" cy="4769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Часть 4 статьи 13.41 </a:t>
            </a:r>
            <a:r>
              <a:rPr lang="ru-RU" sz="1900" b="1" strike="noStrike" spc="-1" dirty="0" err="1">
                <a:solidFill>
                  <a:srgbClr val="262626"/>
                </a:solidFill>
                <a:latin typeface="DIN Pro Cond Medium"/>
              </a:rPr>
              <a:t>КоАП</a:t>
            </a: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 РФ</a:t>
            </a:r>
            <a:endParaRPr lang="ru-RU" sz="1900" b="1" strike="noStrike" spc="-1" dirty="0">
              <a:latin typeface="XO Oriel"/>
            </a:endParaRPr>
          </a:p>
          <a:p>
            <a:pPr algn="ctr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Неудаление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владельцем сайта или владельцем информационного ресурса </a:t>
            </a:r>
            <a:r>
              <a:rPr dirty="0"/>
              <a:t/>
            </a:r>
            <a:br>
              <a:rPr dirty="0"/>
            </a:b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 информационно-телекоммуникационной сети "Интернет" информации или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интернет-страницы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, содержащих призывы к осуществлению экстремистской деятельности, материалы с порнографическими изображениями несовершеннолетних, информацию о способах, методах разработки, изготовления и использования наркотических средств, психотропных веществ и их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прекурсоров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, новых потенциально опасных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психоактивных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веществ,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наркосодержащих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растений, в случае, если обязанность по удалению такой информации, </a:t>
            </a: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интернет-страницы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предусмотрена законодательством Российской Федерации,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влечет наложение административного штрафа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на должностных лиц в размере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от 400 000 до 800 000 </a:t>
            </a:r>
            <a:r>
              <a:rPr lang="ru-RU" sz="1900" b="1" u="sng" strike="noStrike" spc="-1" dirty="0" smtClean="0">
                <a:solidFill>
                  <a:srgbClr val="262626"/>
                </a:solidFill>
                <a:uFillTx/>
                <a:latin typeface="DIN Pro Cond Medium"/>
              </a:rPr>
              <a:t>рублей</a:t>
            </a:r>
          </a:p>
          <a:p>
            <a:pPr algn="just">
              <a:lnSpc>
                <a:spcPct val="100000"/>
              </a:lnSpc>
            </a:pPr>
            <a:r>
              <a:rPr lang="ru-RU" altLang="ru-RU" sz="2000" dirty="0" smtClean="0">
                <a:cs typeface="Times New Roman" pitchFamily="18" charset="0"/>
              </a:rPr>
              <a:t>на юридических лиц в размере </a:t>
            </a:r>
            <a:r>
              <a:rPr lang="ru-RU" altLang="ru-RU" sz="2000" b="1" u="sng" dirty="0" smtClean="0">
                <a:cs typeface="Times New Roman" pitchFamily="18" charset="0"/>
              </a:rPr>
              <a:t>от 3 000 000 до 8 000 000 рублей</a:t>
            </a:r>
            <a:r>
              <a:rPr lang="ru-RU" altLang="ru-RU" sz="2000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ru-RU" sz="1900" b="0" strike="noStrike" spc="-1" dirty="0">
              <a:latin typeface="XO Oriel"/>
            </a:endParaRPr>
          </a:p>
        </p:txBody>
      </p:sp>
      <p:pic>
        <p:nvPicPr>
          <p:cNvPr id="306" name="Picture 2"/>
          <p:cNvPicPr/>
          <p:nvPr/>
        </p:nvPicPr>
        <p:blipFill>
          <a:blip r:embed="rId2"/>
          <a:stretch/>
        </p:blipFill>
        <p:spPr>
          <a:xfrm>
            <a:off x="0" y="1503360"/>
            <a:ext cx="2288160" cy="404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704BA06-560A-4F80-A733-594373EBA554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39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76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Личный кабинет учредителя СМИ, вещателя и главного редактора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pic>
        <p:nvPicPr>
          <p:cNvPr id="377" name="Picture 2"/>
          <p:cNvPicPr/>
          <p:nvPr/>
        </p:nvPicPr>
        <p:blipFill>
          <a:blip r:embed="rId2"/>
          <a:srcRect l="11195" t="5885" r="11919" b="14200"/>
          <a:stretch/>
        </p:blipFill>
        <p:spPr>
          <a:xfrm>
            <a:off x="1356120" y="1154880"/>
            <a:ext cx="7193520" cy="467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" name="CustomShape 3"/>
          <p:cNvSpPr/>
          <p:nvPr/>
        </p:nvSpPr>
        <p:spPr>
          <a:xfrm>
            <a:off x="2182320" y="6151320"/>
            <a:ext cx="4951080" cy="4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500" b="0" strike="noStrike" spc="-1">
                <a:solidFill>
                  <a:srgbClr val="262626"/>
                </a:solidFill>
                <a:latin typeface="DIN Pro Cond Medium"/>
              </a:rPr>
              <a:t>https://service.rkn.gov.ru/activity</a:t>
            </a:r>
            <a:endParaRPr lang="ru-RU" sz="25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 распространения экстремистских материалов в СМИ</a:t>
            </a:r>
            <a:endParaRPr lang="ru-RU" dirty="0"/>
          </a:p>
        </p:txBody>
      </p:sp>
      <p:pic>
        <p:nvPicPr>
          <p:cNvPr id="4" name="Picture 7" descr="C:\Users\Gvergeychik\Desktop\экстр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9438" r="25666" b="46693"/>
          <a:stretch/>
        </p:blipFill>
        <p:spPr bwMode="auto">
          <a:xfrm>
            <a:off x="3310887" y="1557011"/>
            <a:ext cx="6052538" cy="261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om-saratov.ru/files/pages/65786/1537530534general_pages_21_september_2018_i65786_meriya_ne_nashla_ni_odn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23" y="1705713"/>
            <a:ext cx="2807671" cy="196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D1CA-10E3-4DDA-9898-129C9147103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Picture 8" descr="C:\Users\Gvergeychik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0" y="4172025"/>
            <a:ext cx="8668329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Блок-схема: процесс 8"/>
          <p:cNvSpPr/>
          <p:nvPr/>
        </p:nvSpPr>
        <p:spPr>
          <a:xfrm>
            <a:off x="546931" y="6323887"/>
            <a:ext cx="7067372" cy="452927"/>
          </a:xfrm>
          <a:prstGeom prst="flowChartProcess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2E1BD301-18C1-43FA-89AB-7FD6A1096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50" y="2529838"/>
            <a:ext cx="8420100" cy="1452996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7700" y="3905249"/>
            <a:ext cx="882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SzPct val="100000"/>
              <a:defRPr/>
            </a:pPr>
            <a:endParaRPr lang="ru-RU" altLang="ru-RU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spcAft>
                <a:spcPts val="1200"/>
              </a:spcAft>
              <a:buSzPct val="100000"/>
              <a:defRPr/>
            </a:pP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Енисейское управление </a:t>
            </a:r>
            <a:r>
              <a:rPr lang="ru-RU" altLang="ru-RU" dirty="0" err="1" smtClean="0">
                <a:solidFill>
                  <a:srgbClr val="002060"/>
                </a:solidFill>
                <a:cs typeface="Times New Roman" pitchFamily="18" charset="0"/>
              </a:rPr>
              <a:t>Роскомнадзора</a:t>
            </a: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: г. Красноярск, ул. Новосибирская, д. 64а, тел.: 8 (391) 234-71-61. 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SzPct val="100000"/>
              <a:defRPr/>
            </a:pP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Территориальный отдел Управления в г. Абакане: г. Абакан, ул. </a:t>
            </a:r>
            <a:r>
              <a:rPr lang="ru-RU" altLang="ru-RU" dirty="0" err="1" smtClean="0">
                <a:solidFill>
                  <a:srgbClr val="002060"/>
                </a:solidFill>
                <a:cs typeface="Times New Roman" pitchFamily="18" charset="0"/>
              </a:rPr>
              <a:t>Щетинкина</a:t>
            </a: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, д. 20, тел.: 8 (3902) 24-80-01.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SzPct val="100000"/>
              <a:defRPr/>
            </a:pP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Территориальный отдел Управления в г. Кызыле: г. Кызыл, ул. Дружбы, д. 156, тел.: 8 (39422) 20-990.</a:t>
            </a:r>
          </a:p>
          <a:p>
            <a:pPr algn="ctr">
              <a:buSzPct val="100000"/>
              <a:defRPr/>
            </a:pPr>
            <a:endParaRPr lang="ru-RU" altLang="ru-RU" sz="2000" u="sng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buSzPct val="100000"/>
              <a:defRPr/>
            </a:pPr>
            <a:r>
              <a:rPr lang="ru-RU" altLang="ru-RU" sz="2000" u="sng" dirty="0" smtClean="0">
                <a:solidFill>
                  <a:srgbClr val="002060"/>
                </a:solidFill>
                <a:cs typeface="Times New Roman" pitchFamily="18" charset="0"/>
              </a:rPr>
              <a:t>rsockanc24@rkn.gov.ru</a:t>
            </a:r>
            <a:endParaRPr lang="ru-RU" altLang="ru-RU" sz="2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3B2BA0C-FF7C-4030-9C81-AF400752700E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Административная ответственность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2288160" y="1780795"/>
            <a:ext cx="7473240" cy="27223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</a:rPr>
              <a:t>Часть 6 статьи 13.15 КоАП РФ</a:t>
            </a:r>
            <a:endParaRPr lang="ru-RU" sz="1900" b="1" strike="noStrike" spc="-1" dirty="0"/>
          </a:p>
          <a:p>
            <a:pPr algn="ctr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Производство либо выпуск продукции СМИ, содержащей материалы, призывающие </a:t>
            </a:r>
            <a:r>
              <a:rPr dirty="0"/>
              <a:t/>
            </a:r>
            <a:br>
              <a:rPr dirty="0"/>
            </a:b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к осуществлению экстремистской деятельности либо обосновывающие </a:t>
            </a:r>
            <a:r>
              <a:rPr dirty="0"/>
              <a:t/>
            </a:r>
            <a:br>
              <a:rPr dirty="0"/>
            </a:b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или оправдывающие необходимость осуществления такой деятельности,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влечет наложение административного штрафа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на юридических лиц в размере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от 100 000 до 1 000 000 рублей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endParaRPr lang="ru-RU" sz="1900" b="0" strike="noStrike" spc="-1" dirty="0">
              <a:latin typeface="XO Oriel"/>
            </a:endParaRPr>
          </a:p>
        </p:txBody>
      </p:sp>
      <p:pic>
        <p:nvPicPr>
          <p:cNvPr id="161" name="Picture 2"/>
          <p:cNvPicPr/>
          <p:nvPr/>
        </p:nvPicPr>
        <p:blipFill>
          <a:blip r:embed="rId2"/>
          <a:stretch/>
        </p:blipFill>
        <p:spPr>
          <a:xfrm>
            <a:off x="0" y="1503360"/>
            <a:ext cx="2288160" cy="4043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2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A8F4239-3160-4FD0-80A2-990293A20036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6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0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Распространение информации об экстремистской или террористической организации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128463" y="2276872"/>
            <a:ext cx="4968553" cy="3199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Перечень общественных объединений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и религиозных организаций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в отношении которых судом принято вступившее </a:t>
            </a:r>
            <a:r>
              <a:rPr dirty="0"/>
              <a:t/>
            </a:r>
            <a:br>
              <a:rPr dirty="0"/>
            </a:b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 законную силу решение о </a:t>
            </a: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ликвидации или запрете деятельности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по основаниям, предусмотренным Федеральным законом от 25.07.2002 № 114-ФЗ «О противодействии экстремистской деятельности» размещен на сайте Министерства юстиции Российской Федерации</a:t>
            </a:r>
            <a:r>
              <a:rPr lang="ru-RU" sz="1900" b="0" strike="noStrike" spc="-1" dirty="0" smtClean="0">
                <a:solidFill>
                  <a:srgbClr val="262626"/>
                </a:solidFill>
                <a:latin typeface="DIN Pro Cond Medium"/>
              </a:rPr>
              <a:t>:</a:t>
            </a:r>
          </a:p>
          <a:p>
            <a:pPr algn="ctr">
              <a:lnSpc>
                <a:spcPct val="100000"/>
              </a:lnSpc>
            </a:pPr>
            <a:endParaRPr lang="ru-RU" b="1" strike="noStrike" spc="-1" dirty="0" smtClean="0">
              <a:solidFill>
                <a:srgbClr val="262626"/>
              </a:solidFill>
              <a:latin typeface="DIN Pro Cond Medium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 smtClean="0">
                <a:solidFill>
                  <a:srgbClr val="262626"/>
                </a:solidFill>
                <a:latin typeface="DIN Pro Cond Medium"/>
              </a:rPr>
              <a:t>https</a:t>
            </a:r>
            <a:r>
              <a:rPr lang="ru-RU" sz="2500" b="1" strike="noStrike" spc="-1" dirty="0">
                <a:solidFill>
                  <a:srgbClr val="262626"/>
                </a:solidFill>
                <a:latin typeface="DIN Pro Cond Medium"/>
              </a:rPr>
              <a:t>://minjust.gov.ru/ru/documents/7822/</a:t>
            </a:r>
            <a:endParaRPr lang="ru-RU" sz="2500" b="0" strike="noStrike" spc="-1" dirty="0">
              <a:latin typeface="XO Orie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5097017" y="2450381"/>
            <a:ext cx="4748090" cy="25223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Единый федеральный </a:t>
            </a: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список организаций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, в том числе иностранных и международных организаций, </a:t>
            </a: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признанных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в соответствии с законодательством Российской Федерации </a:t>
            </a: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террористическими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размещен на сайте Федеральной службы безопасности Российской Федерации: </a:t>
            </a:r>
            <a:endParaRPr lang="ru-RU" sz="1900" b="0" strike="noStrike" spc="-1" dirty="0">
              <a:latin typeface="XO Oriel"/>
            </a:endParaRPr>
          </a:p>
          <a:p>
            <a:pPr algn="ctr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262626"/>
                </a:solidFill>
                <a:latin typeface="DIN Pro Cond Medium"/>
              </a:rPr>
              <a:t>http://www.fsb.ru/fsb/npd/terror.htm</a:t>
            </a:r>
            <a:endParaRPr lang="ru-RU" sz="2500" b="0" strike="noStrike" spc="-1" dirty="0">
              <a:latin typeface="XO Orie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0" y="1445760"/>
            <a:ext cx="9865080" cy="95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При  распространении информации об </a:t>
            </a:r>
            <a:r>
              <a:rPr lang="ru-RU" sz="1900" b="1" u="sng" strike="noStrike" spc="-1">
                <a:solidFill>
                  <a:srgbClr val="262626"/>
                </a:solidFill>
                <a:uFillTx/>
                <a:latin typeface="DIN Pro Cond Medium"/>
              </a:rPr>
              <a:t>экстремистской или террористической организации (объединении)</a:t>
            </a:r>
            <a:r>
              <a:rPr lang="ru-RU" sz="1900" b="0" strike="noStrike" spc="-1">
                <a:solidFill>
                  <a:srgbClr val="262626"/>
                </a:solidFill>
                <a:latin typeface="DIN Pro Cond Medium"/>
              </a:rPr>
              <a:t> необходимо делать указание (пометку) о том, что </a:t>
            </a:r>
            <a:r>
              <a:rPr lang="ru-RU" sz="1900" b="1" u="sng" strike="noStrike" spc="-1">
                <a:solidFill>
                  <a:srgbClr val="262626"/>
                </a:solidFill>
                <a:uFillTx/>
                <a:latin typeface="DIN Pro Cond Medium"/>
              </a:rPr>
              <a:t>организация (объединение) ликвидированы или их деятельность запрещена</a:t>
            </a:r>
            <a:endParaRPr lang="ru-RU" sz="1900" b="0" strike="noStrike" spc="-1">
              <a:latin typeface="XO Oriel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442" r="38203" b="67821"/>
          <a:stretch>
            <a:fillRect/>
          </a:stretch>
        </p:blipFill>
        <p:spPr bwMode="auto">
          <a:xfrm>
            <a:off x="704528" y="5481633"/>
            <a:ext cx="4002631" cy="94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16412" r="54720" b="69440"/>
          <a:stretch>
            <a:fillRect/>
          </a:stretch>
        </p:blipFill>
        <p:spPr bwMode="auto">
          <a:xfrm>
            <a:off x="5108131" y="5481633"/>
            <a:ext cx="4736976" cy="8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5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3B157A8-C120-4354-B394-0EFFB2E7F433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7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471599" y="462240"/>
            <a:ext cx="8915162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5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 dirty="0" smtClean="0">
                <a:solidFill>
                  <a:srgbClr val="005390"/>
                </a:solidFill>
                <a:latin typeface="DIN Pro Black"/>
              </a:rPr>
              <a:t>П</a:t>
            </a:r>
            <a:r>
              <a:rPr lang="ru-RU" sz="2400" b="0" strike="noStrike" spc="-1" dirty="0" err="1" smtClean="0">
                <a:solidFill>
                  <a:srgbClr val="005390"/>
                </a:solidFill>
                <a:latin typeface="DIN Pro Black"/>
              </a:rPr>
              <a:t>ример</a:t>
            </a:r>
            <a:r>
              <a:rPr lang="en-US" sz="2400" b="0" strike="noStrike" spc="-1" dirty="0" smtClean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распространения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информации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 smtClean="0">
                <a:solidFill>
                  <a:srgbClr val="005390"/>
                </a:solidFill>
                <a:latin typeface="DIN Pro Black"/>
              </a:rPr>
              <a:t>об</a:t>
            </a:r>
            <a:r>
              <a:rPr lang="en-US" sz="2400" b="0" strike="noStrike" spc="-1" dirty="0" smtClean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экстремистской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 smtClean="0">
                <a:solidFill>
                  <a:srgbClr val="005390"/>
                </a:solidFill>
                <a:latin typeface="DIN Pro Black"/>
              </a:rPr>
              <a:t>организации</a:t>
            </a:r>
            <a:endParaRPr lang="en-US" sz="2400" b="0" strike="noStrike" spc="-1" dirty="0">
              <a:solidFill>
                <a:srgbClr val="262626"/>
              </a:solidFill>
              <a:latin typeface="DIN Pro Cond Medium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620031" y="1154520"/>
            <a:ext cx="4318000" cy="5330825"/>
            <a:chOff x="575" y="845"/>
            <a:chExt cx="2720" cy="335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" y="845"/>
              <a:ext cx="2720" cy="3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2675" y="3835"/>
              <a:ext cx="521" cy="123"/>
            </a:xfrm>
            <a:prstGeom prst="rect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1pPr>
              <a:lvl2pPr marL="742950" indent="-28575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2pPr>
              <a:lvl3pPr marL="1143000" indent="-2286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3pPr>
              <a:lvl4pPr marL="1600200" indent="-2286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4pPr>
              <a:lvl5pPr marL="2057400" indent="-2286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08" y="3944"/>
              <a:ext cx="1107" cy="131"/>
            </a:xfrm>
            <a:prstGeom prst="rect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1pPr>
              <a:lvl2pPr marL="742950" indent="-28575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2pPr>
              <a:lvl3pPr marL="1143000" indent="-2286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3pPr>
              <a:lvl4pPr marL="1600200" indent="-2286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4pPr>
              <a:lvl5pPr marL="2057400" indent="-2286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icrosoft YaHei" pitchFamily="34" charset="-122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/>
            </a:p>
          </p:txBody>
        </p:sp>
      </p:grp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5750" r="24548" b="30663"/>
          <a:stretch>
            <a:fillRect/>
          </a:stretch>
        </p:blipFill>
        <p:spPr bwMode="auto">
          <a:xfrm>
            <a:off x="4938031" y="1862982"/>
            <a:ext cx="4756266" cy="318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124" t="5750" r="24548" b="306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2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2C8F799-6A93-4BF4-9B33-69E936AFF634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8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>
                <a:solidFill>
                  <a:srgbClr val="005390"/>
                </a:solidFill>
                <a:latin typeface="DIN Pro Black"/>
              </a:rPr>
              <a:t>Административная ответственность</a:t>
            </a:r>
            <a:endParaRPr lang="en-US" sz="2400" b="0" strike="noStrike" spc="-1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2662280" y="1738067"/>
            <a:ext cx="7099120" cy="3030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</a:rPr>
              <a:t>Часть 2 статьи 13.15 КоАП РФ</a:t>
            </a:r>
            <a:endParaRPr lang="ru-RU" sz="1900" b="1" strike="noStrike" spc="-1" dirty="0"/>
          </a:p>
          <a:p>
            <a:pPr algn="ctr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 err="1">
                <a:solidFill>
                  <a:srgbClr val="262626"/>
                </a:solidFill>
                <a:latin typeface="DIN Pro Cond Medium"/>
              </a:rPr>
              <a:t>Неуказание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</a:t>
            </a:r>
            <a:r>
              <a:rPr lang="ru-RU" sz="1900" b="0" strike="noStrike" spc="-1" dirty="0" smtClean="0">
                <a:solidFill>
                  <a:srgbClr val="262626"/>
                </a:solidFill>
                <a:latin typeface="DIN Pro Cond Medium"/>
              </a:rPr>
              <a:t>на то, 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что экстремистская или террористическая организация (объединение) ликвидирована или их деятельность запрещена,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влечет наложение административного штрафа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262626"/>
                </a:solidFill>
              </a:rPr>
              <a:t>на должностных лиц в размере </a:t>
            </a:r>
            <a:r>
              <a:rPr lang="ru-RU" sz="2000" b="1" u="sng" strike="noStrike" spc="-1" dirty="0">
                <a:solidFill>
                  <a:srgbClr val="262626"/>
                </a:solidFill>
                <a:uFillTx/>
              </a:rPr>
              <a:t>от </a:t>
            </a:r>
            <a:r>
              <a:rPr lang="ru-RU" sz="2000" b="1" u="sng" strike="noStrike" spc="-1" dirty="0" smtClean="0">
                <a:solidFill>
                  <a:srgbClr val="262626"/>
                </a:solidFill>
                <a:uFillTx/>
              </a:rPr>
              <a:t>4 000 </a:t>
            </a:r>
            <a:r>
              <a:rPr lang="ru-RU" sz="2000" b="1" u="sng" strike="noStrike" spc="-1" dirty="0">
                <a:solidFill>
                  <a:srgbClr val="262626"/>
                </a:solidFill>
                <a:uFillTx/>
              </a:rPr>
              <a:t>до </a:t>
            </a:r>
            <a:r>
              <a:rPr lang="ru-RU" sz="2000" b="1" u="sng" strike="noStrike" spc="-1" dirty="0" smtClean="0">
                <a:solidFill>
                  <a:srgbClr val="262626"/>
                </a:solidFill>
                <a:uFillTx/>
              </a:rPr>
              <a:t>5 000 рублей</a:t>
            </a:r>
          </a:p>
          <a:p>
            <a:pPr algn="just">
              <a:lnSpc>
                <a:spcPct val="100000"/>
              </a:lnSpc>
            </a:pPr>
            <a:r>
              <a:rPr lang="ru-RU" altLang="ru-RU" sz="2000" dirty="0" smtClean="0">
                <a:cs typeface="Times New Roman" pitchFamily="18" charset="0"/>
              </a:rPr>
              <a:t>на </a:t>
            </a:r>
            <a:r>
              <a:rPr lang="ru-RU" altLang="ru-RU" sz="2000" dirty="0">
                <a:cs typeface="Times New Roman" pitchFamily="18" charset="0"/>
              </a:rPr>
              <a:t>юридических лиц в размере </a:t>
            </a:r>
            <a:r>
              <a:rPr lang="ru-RU" altLang="ru-RU" sz="2000" b="1" u="sng" dirty="0">
                <a:cs typeface="Times New Roman" pitchFamily="18" charset="0"/>
              </a:rPr>
              <a:t>от </a:t>
            </a:r>
            <a:r>
              <a:rPr lang="ru-RU" altLang="ru-RU" sz="2000" b="1" u="sng" dirty="0" smtClean="0">
                <a:cs typeface="Times New Roman" pitchFamily="18" charset="0"/>
              </a:rPr>
              <a:t>40 000 </a:t>
            </a:r>
            <a:r>
              <a:rPr lang="ru-RU" altLang="ru-RU" sz="2000" b="1" u="sng" dirty="0">
                <a:cs typeface="Times New Roman" pitchFamily="18" charset="0"/>
              </a:rPr>
              <a:t>до </a:t>
            </a:r>
            <a:r>
              <a:rPr lang="ru-RU" altLang="ru-RU" sz="2000" b="1" u="sng" dirty="0" smtClean="0">
                <a:cs typeface="Times New Roman" pitchFamily="18" charset="0"/>
              </a:rPr>
              <a:t>50 000 рублей</a:t>
            </a:r>
            <a:endParaRPr lang="ru-RU" altLang="ru-RU" sz="2000" b="1" u="sng" dirty="0"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1900" b="1" strike="noStrike" spc="-1" dirty="0">
              <a:latin typeface="XO Oriel"/>
            </a:endParaRPr>
          </a:p>
        </p:txBody>
      </p:sp>
      <p:pic>
        <p:nvPicPr>
          <p:cNvPr id="177" name="Picture 2"/>
          <p:cNvPicPr/>
          <p:nvPr/>
        </p:nvPicPr>
        <p:blipFill>
          <a:blip r:embed="rId2"/>
          <a:stretch/>
        </p:blipFill>
        <p:spPr>
          <a:xfrm>
            <a:off x="242761" y="1503360"/>
            <a:ext cx="2288160" cy="4043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6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319D9D6-8E60-4605-97FB-B64F6FF30B30}" type="slidenum">
              <a:rPr lang="ru-RU" sz="1200" b="0" strike="noStrike" spc="-1">
                <a:solidFill>
                  <a:srgbClr val="8D8D8D"/>
                </a:solidFill>
                <a:latin typeface="DIN Pro Cond Medium"/>
              </a:rPr>
              <a:pPr algn="r">
                <a:lnSpc>
                  <a:spcPct val="100000"/>
                </a:lnSpc>
              </a:pPr>
              <a:t>9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471600" y="462240"/>
            <a:ext cx="7784280" cy="692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Распространение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нецензурной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</a:t>
            </a:r>
            <a:r>
              <a:rPr lang="en-US" sz="2400" b="0" strike="noStrike" spc="-1" dirty="0" err="1">
                <a:solidFill>
                  <a:srgbClr val="005390"/>
                </a:solidFill>
                <a:latin typeface="DIN Pro Black"/>
              </a:rPr>
              <a:t>брани</a:t>
            </a:r>
            <a:r>
              <a:rPr lang="en-US" sz="2400" b="0" strike="noStrike" spc="-1" dirty="0">
                <a:solidFill>
                  <a:srgbClr val="005390"/>
                </a:solidFill>
                <a:latin typeface="DIN Pro Black"/>
              </a:rPr>
              <a:t> в СМИ</a:t>
            </a:r>
            <a:endParaRPr lang="en-US" sz="2400" b="0" strike="noStrike" spc="-1" dirty="0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471600" y="1163525"/>
            <a:ext cx="8962200" cy="1248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«Нецензурная брань»</a:t>
            </a: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 – не соответствующие нормам современного русского литературного языка слова </a:t>
            </a:r>
            <a:r>
              <a:rPr dirty="0"/>
              <a:t/>
            </a:r>
            <a:br>
              <a:rPr dirty="0"/>
            </a:b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и выражения, относящиеся к четырем общеизвестным словам, начинающихся на «х», «п», «е», «б», а также образованные от них слова и  выражения.</a:t>
            </a:r>
            <a:endParaRPr lang="ru-RU" sz="1900" b="0" strike="noStrike" spc="-1" dirty="0">
              <a:latin typeface="XO Orie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3351335" y="3150273"/>
            <a:ext cx="5816660" cy="2152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262626"/>
                </a:solidFill>
                <a:latin typeface="DIN Pro Cond Medium"/>
              </a:rPr>
              <a:t>Часть 3 статьи 13.21 КоАП РФ</a:t>
            </a:r>
            <a:endParaRPr lang="ru-RU" sz="1900" b="1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Изготовление или распространение продукции СМИ, содержащей нецензурную брань, влечет наложение административного штрафа </a:t>
            </a: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endParaRPr lang="ru-RU" sz="19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lang="ru-RU" sz="1900" b="0" strike="noStrike" spc="-1" dirty="0">
                <a:solidFill>
                  <a:srgbClr val="262626"/>
                </a:solidFill>
                <a:latin typeface="DIN Pro Cond Medium"/>
              </a:rPr>
              <a:t>на должностных лиц в размере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от </a:t>
            </a:r>
            <a:r>
              <a:rPr lang="ru-RU" sz="1900" b="1" u="sng" strike="noStrike" spc="-1" dirty="0" smtClean="0">
                <a:solidFill>
                  <a:srgbClr val="262626"/>
                </a:solidFill>
                <a:uFillTx/>
                <a:latin typeface="DIN Pro Cond Medium"/>
              </a:rPr>
              <a:t>5 000 </a:t>
            </a:r>
            <a:r>
              <a:rPr lang="ru-RU" sz="1900" b="1" u="sng" strike="noStrike" spc="-1" dirty="0">
                <a:solidFill>
                  <a:srgbClr val="262626"/>
                </a:solidFill>
                <a:uFillTx/>
                <a:latin typeface="DIN Pro Cond Medium"/>
              </a:rPr>
              <a:t>до </a:t>
            </a:r>
            <a:r>
              <a:rPr lang="ru-RU" sz="1900" b="1" u="sng" strike="noStrike" spc="-1" dirty="0" smtClean="0">
                <a:solidFill>
                  <a:srgbClr val="262626"/>
                </a:solidFill>
                <a:uFillTx/>
                <a:latin typeface="DIN Pro Cond Medium"/>
              </a:rPr>
              <a:t>20 000 рублей</a:t>
            </a:r>
          </a:p>
          <a:p>
            <a:pPr algn="just"/>
            <a:r>
              <a:rPr lang="ru-RU" altLang="ru-RU" sz="2000" dirty="0">
                <a:cs typeface="Times New Roman" pitchFamily="18" charset="0"/>
              </a:rPr>
              <a:t>на юридических лиц в размере </a:t>
            </a:r>
            <a:r>
              <a:rPr lang="ru-RU" altLang="ru-RU" sz="2000" b="1" u="sng" dirty="0">
                <a:cs typeface="Times New Roman" pitchFamily="18" charset="0"/>
              </a:rPr>
              <a:t>от </a:t>
            </a:r>
            <a:r>
              <a:rPr lang="ru-RU" altLang="ru-RU" sz="2000" b="1" u="sng" dirty="0" smtClean="0">
                <a:cs typeface="Times New Roman" pitchFamily="18" charset="0"/>
              </a:rPr>
              <a:t>20 000 </a:t>
            </a:r>
            <a:r>
              <a:rPr lang="ru-RU" altLang="ru-RU" sz="2000" b="1" u="sng" dirty="0">
                <a:cs typeface="Times New Roman" pitchFamily="18" charset="0"/>
              </a:rPr>
              <a:t>до </a:t>
            </a:r>
            <a:r>
              <a:rPr lang="ru-RU" altLang="ru-RU" sz="2000" b="1" u="sng" dirty="0" smtClean="0">
                <a:cs typeface="Times New Roman" pitchFamily="18" charset="0"/>
              </a:rPr>
              <a:t>200 000 рублей</a:t>
            </a:r>
            <a:endParaRPr lang="ru-RU" sz="1900" b="0" strike="noStrike" spc="-1" dirty="0">
              <a:latin typeface="XO Oriel"/>
            </a:endParaRPr>
          </a:p>
        </p:txBody>
      </p:sp>
      <p:pic>
        <p:nvPicPr>
          <p:cNvPr id="11" name="Picture 2"/>
          <p:cNvPicPr/>
          <p:nvPr/>
        </p:nvPicPr>
        <p:blipFill>
          <a:blip r:embed="rId2"/>
          <a:stretch/>
        </p:blipFill>
        <p:spPr>
          <a:xfrm>
            <a:off x="738636" y="2597543"/>
            <a:ext cx="2490085" cy="37589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9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РКН-2">
      <a:dk1>
        <a:srgbClr val="262626"/>
      </a:dk1>
      <a:lt1>
        <a:sysClr val="window" lastClr="FFFFFF"/>
      </a:lt1>
      <a:dk2>
        <a:srgbClr val="005390"/>
      </a:dk2>
      <a:lt2>
        <a:srgbClr val="E9E9E9"/>
      </a:lt2>
      <a:accent1>
        <a:srgbClr val="005390"/>
      </a:accent1>
      <a:accent2>
        <a:srgbClr val="00A1DE"/>
      </a:accent2>
      <a:accent3>
        <a:srgbClr val="BF0000"/>
      </a:accent3>
      <a:accent4>
        <a:srgbClr val="F79646"/>
      </a:accent4>
      <a:accent5>
        <a:srgbClr val="FFC000"/>
      </a:accent5>
      <a:accent6>
        <a:srgbClr val="278D19"/>
      </a:accent6>
      <a:hlink>
        <a:srgbClr val="0070C0"/>
      </a:hlink>
      <a:folHlink>
        <a:srgbClr val="800080"/>
      </a:folHlink>
    </a:clrScheme>
    <a:fontScheme name="DIN Pro">
      <a:majorFont>
        <a:latin typeface="DIN Pro Black"/>
        <a:ea typeface=""/>
        <a:cs typeface=""/>
      </a:majorFont>
      <a:minorFont>
        <a:latin typeface="DIN Pro Cond Medium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4150</TotalTime>
  <Words>2094</Words>
  <Application>Microsoft Office PowerPoint</Application>
  <PresentationFormat>Лист A4 (210x297 мм)</PresentationFormat>
  <Paragraphs>303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1" baseType="lpstr">
      <vt:lpstr>Arial</vt:lpstr>
      <vt:lpstr>DIN Pro Cond Black</vt:lpstr>
      <vt:lpstr>Microsoft YaHei</vt:lpstr>
      <vt:lpstr>Times New Roman</vt:lpstr>
      <vt:lpstr>DIN Pro Black</vt:lpstr>
      <vt:lpstr>Segoe UI</vt:lpstr>
      <vt:lpstr>XO Oriel</vt:lpstr>
      <vt:lpstr>Calibri</vt:lpstr>
      <vt:lpstr>DIN Pro Cond Medium</vt:lpstr>
      <vt:lpstr>Wingdings</vt:lpstr>
      <vt:lpstr>Тема Office</vt:lpstr>
      <vt:lpstr>Соблюдение требований о недопустимости злоупотребления свободой массовой информации</vt:lpstr>
      <vt:lpstr>Нарушения, выявленные Управлением в период с 01.01.2021 по 31.03.2023</vt:lpstr>
      <vt:lpstr>Презентация PowerPoint</vt:lpstr>
      <vt:lpstr>Пример распространения экстремистских материалов в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распространения «наркотического контента» в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Распространение сообщений или материалов иностранных агентов</vt:lpstr>
      <vt:lpstr>Формы указаний утверждены Постановлением Правительства РФ от 22.11.2022 № 2108 </vt:lpstr>
      <vt:lpstr>Пример указания в свободной форме</vt:lpstr>
      <vt:lpstr>ПРИМЕР распространения информации  об иностранном агенте без указания на статус </vt:lpstr>
      <vt:lpstr>Административная ответственность</vt:lpstr>
      <vt:lpstr>Изменения в ч. 7 ст. 4 Закона о СМИ  </vt:lpstr>
      <vt:lpstr>Распространение материалов ЛГБТ-характера</vt:lpstr>
      <vt:lpstr>Пример распространения материалов, пропагандирующих нетрадиционные сексуальные отношения и (или) предпочтения  </vt:lpstr>
      <vt:lpstr>Административная ответственность</vt:lpstr>
      <vt:lpstr>Распространение материалов ЛГБТ-характера</vt:lpstr>
      <vt:lpstr>Административная ответственность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Клейменов</dc:creator>
  <cp:lastModifiedBy>Gvergeychik</cp:lastModifiedBy>
  <cp:revision>176</cp:revision>
  <cp:lastPrinted>2022-06-29T02:01:10Z</cp:lastPrinted>
  <dcterms:created xsi:type="dcterms:W3CDTF">2021-02-25T05:49:27Z</dcterms:created>
  <dcterms:modified xsi:type="dcterms:W3CDTF">2023-05-30T09:16:18Z</dcterms:modified>
</cp:coreProperties>
</file>