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61" r:id="rId4"/>
    <p:sldId id="279" r:id="rId5"/>
    <p:sldId id="263" r:id="rId6"/>
    <p:sldId id="285" r:id="rId7"/>
    <p:sldId id="265" r:id="rId8"/>
    <p:sldId id="280" r:id="rId9"/>
    <p:sldId id="266" r:id="rId10"/>
    <p:sldId id="271" r:id="rId11"/>
    <p:sldId id="283" r:id="rId12"/>
    <p:sldId id="281" r:id="rId13"/>
    <p:sldId id="272" r:id="rId14"/>
    <p:sldId id="282" r:id="rId15"/>
    <p:sldId id="286" r:id="rId16"/>
    <p:sldId id="284" r:id="rId17"/>
    <p:sldId id="287" r:id="rId18"/>
    <p:sldId id="277" r:id="rId19"/>
    <p:sldId id="275" r:id="rId20"/>
    <p:sldId id="276" r:id="rId21"/>
    <p:sldId id="288" r:id="rId22"/>
    <p:sldId id="260" r:id="rId23"/>
    <p:sldId id="25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81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27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2250"/>
            <a:ext cx="7772400" cy="1452996"/>
          </a:xfr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0CBC823-B82D-43B3-9F93-6330F9EAEA3A}"/>
              </a:ext>
            </a:extLst>
          </p:cNvPr>
          <p:cNvSpPr/>
          <p:nvPr userDrawn="1"/>
        </p:nvSpPr>
        <p:spPr>
          <a:xfrm>
            <a:off x="0" y="4362176"/>
            <a:ext cx="9144000" cy="249582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6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4655937"/>
            <a:ext cx="6858000" cy="115867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23" name="Текст 3">
            <a:extLst>
              <a:ext uri="{FF2B5EF4-FFF2-40B4-BE49-F238E27FC236}">
                <a16:creationId xmlns="" xmlns:a16="http://schemas.microsoft.com/office/drawing/2014/main" id="{71611C9E-E969-4828-A6FB-099BE170421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82916" y="6446418"/>
            <a:ext cx="2378169" cy="183063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2021 г.</a:t>
            </a:r>
          </a:p>
        </p:txBody>
      </p:sp>
      <p:pic>
        <p:nvPicPr>
          <p:cNvPr id="192" name="Рисунок 191">
            <a:extLst>
              <a:ext uri="{FF2B5EF4-FFF2-40B4-BE49-F238E27FC236}">
                <a16:creationId xmlns="" xmlns:a16="http://schemas.microsoft.com/office/drawing/2014/main" id="{2232D7F8-0A88-4C77-9B43-18184A048E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874" y="544636"/>
            <a:ext cx="1440253" cy="1694237"/>
          </a:xfrm>
          <a:prstGeom prst="rect">
            <a:avLst/>
          </a:prstGeom>
        </p:spPr>
      </p:pic>
      <p:sp>
        <p:nvSpPr>
          <p:cNvPr id="226" name="Прямоугольник 225">
            <a:extLst>
              <a:ext uri="{FF2B5EF4-FFF2-40B4-BE49-F238E27FC236}">
                <a16:creationId xmlns="" xmlns:a16="http://schemas.microsoft.com/office/drawing/2014/main" id="{ECDB6668-3F03-4B7E-A7CA-F5775C33B87C}"/>
              </a:ext>
            </a:extLst>
          </p:cNvPr>
          <p:cNvSpPr/>
          <p:nvPr userDrawn="1"/>
        </p:nvSpPr>
        <p:spPr>
          <a:xfrm>
            <a:off x="3090571" y="2246525"/>
            <a:ext cx="2962858" cy="38698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/>
                <a:latin typeface="+mj-lt"/>
              </a:rPr>
              <a:t>РОСКОМНАДЗОР</a:t>
            </a:r>
          </a:p>
        </p:txBody>
      </p:sp>
      <p:sp>
        <p:nvSpPr>
          <p:cNvPr id="270" name="Прямоугольник 269">
            <a:extLst>
              <a:ext uri="{FF2B5EF4-FFF2-40B4-BE49-F238E27FC236}">
                <a16:creationId xmlns="" xmlns:a16="http://schemas.microsoft.com/office/drawing/2014/main" id="{F0612A5A-998B-4BB7-BFB0-2C322290AC35}"/>
              </a:ext>
            </a:extLst>
          </p:cNvPr>
          <p:cNvSpPr/>
          <p:nvPr userDrawn="1"/>
        </p:nvSpPr>
        <p:spPr>
          <a:xfrm>
            <a:off x="0" y="2"/>
            <a:ext cx="9144000" cy="2278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spc="200" baseline="0" dirty="0"/>
              <a:t>ФЕДЕРАЛЬНАЯ СЛУЖБА ПО НАДЗОРУ В СФЕРЕ СВЯЗИ, ИНФОРМАЦИОННЫХ ТЕХНОЛОГИЙ И МАССОВЫХ КОММУНИКАЦИЙ</a:t>
            </a:r>
          </a:p>
        </p:txBody>
      </p:sp>
      <p:cxnSp>
        <p:nvCxnSpPr>
          <p:cNvPr id="281" name="Прямая соединительная линия 280">
            <a:extLst>
              <a:ext uri="{FF2B5EF4-FFF2-40B4-BE49-F238E27FC236}">
                <a16:creationId xmlns="" xmlns:a16="http://schemas.microsoft.com/office/drawing/2014/main" id="{3B4D0426-3670-4457-942A-3BF76BAEFD30}"/>
              </a:ext>
            </a:extLst>
          </p:cNvPr>
          <p:cNvCxnSpPr/>
          <p:nvPr userDrawn="1"/>
        </p:nvCxnSpPr>
        <p:spPr>
          <a:xfrm>
            <a:off x="0" y="260244"/>
            <a:ext cx="9144000" cy="0"/>
          </a:xfrm>
          <a:prstGeom prst="line">
            <a:avLst/>
          </a:prstGeom>
          <a:ln w="349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009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48" y="462157"/>
            <a:ext cx="7185947" cy="69273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48" y="1536359"/>
            <a:ext cx="8269423" cy="485205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4F10527E-1A68-4CA6-8E23-A800C4D09CB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35448" y="1173040"/>
            <a:ext cx="7185948" cy="363318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DIN Pro Cond Black" panose="020B0A06020101010102" pitchFamily="34" charset="-52"/>
                <a:cs typeface="DIN Pro Cond Black" panose="020B0A06020101010102" pitchFamily="34" charset="-52"/>
              </a:defRPr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ADD03BE-3F60-42D7-A92B-F4D529840B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28" y="291171"/>
            <a:ext cx="734244" cy="863725"/>
          </a:xfrm>
          <a:prstGeom prst="rect">
            <a:avLst/>
          </a:prstGeo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46E99E5D-EE56-4369-9693-24E89F7973ED}"/>
              </a:ext>
            </a:extLst>
          </p:cNvPr>
          <p:cNvCxnSpPr/>
          <p:nvPr userDrawn="1"/>
        </p:nvCxnSpPr>
        <p:spPr>
          <a:xfrm>
            <a:off x="435448" y="1173040"/>
            <a:ext cx="8269422" cy="0"/>
          </a:xfrm>
          <a:prstGeom prst="line">
            <a:avLst/>
          </a:prstGeom>
          <a:ln w="12700"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xmlns="" id="{7C7CC436-EE8A-4473-A340-E3F3A9B8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0627" y="1163067"/>
            <a:ext cx="734244" cy="201363"/>
          </a:xfrm>
        </p:spPr>
        <p:txBody>
          <a:bodyPr/>
          <a:lstStyle>
            <a:lvl1pPr algn="ctr">
              <a:defRPr/>
            </a:lvl1pPr>
          </a:lstStyle>
          <a:p>
            <a:fld id="{A383DA9B-46E3-4AF9-A54F-8D0FA352DA44}" type="datetime1">
              <a:rPr lang="ru-RU" smtClean="0"/>
              <a:t>05.03.2024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13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22250"/>
            <a:ext cx="7772400" cy="1452996"/>
          </a:xfr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157" name="Прямоугольник 156">
            <a:extLst>
              <a:ext uri="{FF2B5EF4-FFF2-40B4-BE49-F238E27FC236}">
                <a16:creationId xmlns="" xmlns:a16="http://schemas.microsoft.com/office/drawing/2014/main" id="{46BEE894-F66A-4E44-B18E-3B1D3C6629FA}"/>
              </a:ext>
            </a:extLst>
          </p:cNvPr>
          <p:cNvSpPr/>
          <p:nvPr userDrawn="1"/>
        </p:nvSpPr>
        <p:spPr>
          <a:xfrm>
            <a:off x="0" y="2"/>
            <a:ext cx="9144000" cy="2278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69"/>
          </a:p>
        </p:txBody>
      </p:sp>
      <p:pic>
        <p:nvPicPr>
          <p:cNvPr id="192" name="Рисунок 191">
            <a:extLst>
              <a:ext uri="{FF2B5EF4-FFF2-40B4-BE49-F238E27FC236}">
                <a16:creationId xmlns="" xmlns:a16="http://schemas.microsoft.com/office/drawing/2014/main" id="{2232D7F8-0A88-4C77-9B43-18184A048E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874" y="544636"/>
            <a:ext cx="1440253" cy="1694237"/>
          </a:xfrm>
          <a:prstGeom prst="rect">
            <a:avLst/>
          </a:prstGeom>
        </p:spPr>
      </p:pic>
      <p:sp>
        <p:nvSpPr>
          <p:cNvPr id="226" name="Прямоугольник 225">
            <a:extLst>
              <a:ext uri="{FF2B5EF4-FFF2-40B4-BE49-F238E27FC236}">
                <a16:creationId xmlns="" xmlns:a16="http://schemas.microsoft.com/office/drawing/2014/main" id="{ECDB6668-3F03-4B7E-A7CA-F5775C33B87C}"/>
              </a:ext>
            </a:extLst>
          </p:cNvPr>
          <p:cNvSpPr/>
          <p:nvPr userDrawn="1"/>
        </p:nvSpPr>
        <p:spPr>
          <a:xfrm>
            <a:off x="3161989" y="2246525"/>
            <a:ext cx="2962858" cy="38698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/>
                <a:latin typeface="+mj-lt"/>
              </a:rPr>
              <a:t>РОСКОМНАДЗОР</a:t>
            </a:r>
          </a:p>
        </p:txBody>
      </p:sp>
      <p:sp>
        <p:nvSpPr>
          <p:cNvPr id="260" name="Параллелограмм 259">
            <a:extLst>
              <a:ext uri="{FF2B5EF4-FFF2-40B4-BE49-F238E27FC236}">
                <a16:creationId xmlns="" xmlns:a16="http://schemas.microsoft.com/office/drawing/2014/main" id="{1DA50796-60C4-4B9E-9F32-BD8275B01AB4}"/>
              </a:ext>
            </a:extLst>
          </p:cNvPr>
          <p:cNvSpPr/>
          <p:nvPr userDrawn="1"/>
        </p:nvSpPr>
        <p:spPr>
          <a:xfrm>
            <a:off x="8458201" y="1"/>
            <a:ext cx="571330" cy="227861"/>
          </a:xfrm>
          <a:prstGeom prst="parallelogram">
            <a:avLst>
              <a:gd name="adj" fmla="val 7273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69"/>
          </a:p>
        </p:txBody>
      </p:sp>
      <p:sp>
        <p:nvSpPr>
          <p:cNvPr id="261" name="Параллелограмм 260">
            <a:extLst>
              <a:ext uri="{FF2B5EF4-FFF2-40B4-BE49-F238E27FC236}">
                <a16:creationId xmlns="" xmlns:a16="http://schemas.microsoft.com/office/drawing/2014/main" id="{FD7C53EB-21B8-42B1-AE33-E03E384EB465}"/>
              </a:ext>
            </a:extLst>
          </p:cNvPr>
          <p:cNvSpPr/>
          <p:nvPr userDrawn="1"/>
        </p:nvSpPr>
        <p:spPr>
          <a:xfrm>
            <a:off x="8259854" y="1"/>
            <a:ext cx="571330" cy="227861"/>
          </a:xfrm>
          <a:prstGeom prst="parallelogram">
            <a:avLst>
              <a:gd name="adj" fmla="val 72730"/>
            </a:avLst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69"/>
          </a:p>
        </p:txBody>
      </p:sp>
    </p:spTree>
    <p:extLst>
      <p:ext uri="{BB962C8B-B14F-4D97-AF65-F5344CB8AC3E}">
        <p14:creationId xmlns:p14="http://schemas.microsoft.com/office/powerpoint/2010/main" val="426309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5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76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16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0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26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0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15F1B-C7D5-4F42-99C0-7EBEB6F2B573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23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="" xmlns:a16="http://schemas.microsoft.com/office/drawing/2014/main" id="{38024618-D6BB-4404-9A06-28ADAB235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805" y="3034198"/>
            <a:ext cx="8920195" cy="1452996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Соблюдение отдельных </a:t>
            </a:r>
            <a:r>
              <a:rPr lang="ru-RU" sz="2000" dirty="0"/>
              <a:t>требований выборного законодательства Российской Федерации средствами массовой информации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B11B8E85-2C56-41D0-8AC3-20D03BC56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67976" y="6268393"/>
            <a:ext cx="2378169" cy="183063"/>
          </a:xfrm>
        </p:spPr>
        <p:txBody>
          <a:bodyPr>
            <a:noAutofit/>
          </a:bodyPr>
          <a:lstStyle/>
          <a:p>
            <a:r>
              <a:rPr lang="ru-RU" sz="1200" dirty="0" smtClean="0"/>
              <a:t>Красноярск 2024 </a:t>
            </a:r>
            <a:r>
              <a:rPr lang="ru-RU" sz="1200" dirty="0"/>
              <a:t>г.</a:t>
            </a:r>
          </a:p>
        </p:txBody>
      </p:sp>
      <p:sp>
        <p:nvSpPr>
          <p:cNvPr id="5" name="Подзаголовок 13">
            <a:extLst>
              <a:ext uri="{FF2B5EF4-FFF2-40B4-BE49-F238E27FC236}">
                <a16:creationId xmlns="" xmlns:a16="http://schemas.microsoft.com/office/drawing/2014/main" id="{D101D346-7A6E-4938-84D7-2E98600DB300}"/>
              </a:ext>
            </a:extLst>
          </p:cNvPr>
          <p:cNvSpPr txBox="1">
            <a:spLocks/>
          </p:cNvSpPr>
          <p:nvPr/>
        </p:nvSpPr>
        <p:spPr>
          <a:xfrm>
            <a:off x="986338" y="2602020"/>
            <a:ext cx="6858000" cy="115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277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555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83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5109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38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766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894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021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Енисейское управление Роскомнадзора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одзаголовок 13">
            <a:extLst>
              <a:ext uri="{FF2B5EF4-FFF2-40B4-BE49-F238E27FC236}">
                <a16:creationId xmlns="" xmlns:a16="http://schemas.microsoft.com/office/drawing/2014/main" id="{D101D346-7A6E-4938-84D7-2E98600DB300}"/>
              </a:ext>
            </a:extLst>
          </p:cNvPr>
          <p:cNvSpPr txBox="1">
            <a:spLocks/>
          </p:cNvSpPr>
          <p:nvPr/>
        </p:nvSpPr>
        <p:spPr>
          <a:xfrm>
            <a:off x="4623724" y="4445085"/>
            <a:ext cx="4392956" cy="1158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277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555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83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5109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38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766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894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021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Черкасова Мария Александровна</a:t>
            </a:r>
            <a:endParaRPr lang="ru-RU" dirty="0"/>
          </a:p>
          <a:p>
            <a:r>
              <a:rPr lang="ru-RU" dirty="0" smtClean="0"/>
              <a:t>Главный специалист-эксперт отдела </a:t>
            </a:r>
            <a:r>
              <a:rPr lang="ru-RU" dirty="0"/>
              <a:t>контроля и надзора в сфере массовых коммуникаций</a:t>
            </a:r>
          </a:p>
        </p:txBody>
      </p:sp>
      <p:sp>
        <p:nvSpPr>
          <p:cNvPr id="7" name="Подзаголовок 13">
            <a:extLst>
              <a:ext uri="{FF2B5EF4-FFF2-40B4-BE49-F238E27FC236}">
                <a16:creationId xmlns="" xmlns:a16="http://schemas.microsoft.com/office/drawing/2014/main" id="{D101D346-7A6E-4938-84D7-2E98600DB300}"/>
              </a:ext>
            </a:extLst>
          </p:cNvPr>
          <p:cNvSpPr txBox="1">
            <a:spLocks/>
          </p:cNvSpPr>
          <p:nvPr/>
        </p:nvSpPr>
        <p:spPr>
          <a:xfrm>
            <a:off x="293875" y="4445085"/>
            <a:ext cx="4392956" cy="1158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277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555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83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5109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38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766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894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021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Сватусь</a:t>
            </a:r>
            <a:r>
              <a:rPr lang="ru-RU" dirty="0" smtClean="0"/>
              <a:t> Александр Александрович</a:t>
            </a:r>
            <a:endParaRPr lang="ru-RU" dirty="0"/>
          </a:p>
          <a:p>
            <a:r>
              <a:rPr lang="ru-RU" dirty="0" smtClean="0"/>
              <a:t>Заместитель руководителя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4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902663" cy="105273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/>
              <a:t>Опубликование (обнародование</a:t>
            </a:r>
            <a:r>
              <a:rPr lang="ru-RU" sz="2800" b="1" dirty="0" smtClean="0"/>
              <a:t>) результатов </a:t>
            </a:r>
            <a:r>
              <a:rPr lang="ru-RU" sz="2800" b="1" dirty="0"/>
              <a:t>опросов общественного мнения</a:t>
            </a:r>
            <a:endParaRPr lang="ru-RU" sz="2800" b="1" dirty="0">
              <a:cs typeface="Times New Roman" pitchFamily="1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395297"/>
              </p:ext>
            </p:extLst>
          </p:nvPr>
        </p:nvGraphicFramePr>
        <p:xfrm>
          <a:off x="176706" y="1307026"/>
          <a:ext cx="8809032" cy="514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146310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u="sng" dirty="0" smtClean="0">
                          <a:solidFill>
                            <a:schemeClr val="tx1"/>
                          </a:solidFill>
                          <a:cs typeface="Times New Roman" pitchFamily="16" charset="0"/>
                        </a:rPr>
                        <a:t>Необходимо указывать:</a:t>
                      </a:r>
                    </a:p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2000" b="0" u="none" dirty="0" smtClean="0">
                        <a:solidFill>
                          <a:schemeClr val="tx1"/>
                        </a:solidFill>
                        <a:cs typeface="Times New Roman" pitchFamily="16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название организации, которой проводился опрос</a:t>
                      </a:r>
                    </a:p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место проведения опроса</a:t>
                      </a:r>
                    </a:p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время проведения опроса</a:t>
                      </a:r>
                    </a:p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количество опрошенных граждан (выборка)</a:t>
                      </a:r>
                    </a:p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каким способом проводился сбор информации</a:t>
                      </a:r>
                    </a:p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точную формулировку вопроса, использованную при опросе граждан</a:t>
                      </a:r>
                    </a:p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статистическую оценку возможной погрешности</a:t>
                      </a:r>
                    </a:p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лицо, заказавшее проведение опроса</a:t>
                      </a:r>
                    </a:p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лицо,</a:t>
                      </a:r>
                      <a:r>
                        <a:rPr lang="ru-RU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оплатившее</a:t>
                      </a:r>
                      <a:r>
                        <a:rPr lang="ru-RU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указанную публикацию</a:t>
                      </a:r>
                      <a:endParaRPr lang="ru-RU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259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902663" cy="105273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/>
              <a:t>Опубликование (обнародование</a:t>
            </a:r>
            <a:r>
              <a:rPr lang="ru-RU" sz="2800" b="1" dirty="0" smtClean="0"/>
              <a:t>) результатов </a:t>
            </a:r>
            <a:r>
              <a:rPr lang="ru-RU" sz="2800" b="1" dirty="0"/>
              <a:t>опросов общественного мнения</a:t>
            </a:r>
            <a:endParaRPr lang="ru-RU" sz="2800" b="1" dirty="0">
              <a:cs typeface="Times New Roman" pitchFamily="1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410967"/>
              </p:ext>
            </p:extLst>
          </p:nvPr>
        </p:nvGraphicFramePr>
        <p:xfrm>
          <a:off x="176706" y="1307026"/>
          <a:ext cx="8809032" cy="4440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40631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ВАЖНО</a:t>
                      </a:r>
                    </a:p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2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- указанные требования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должны соблюдаться, даже если результаты опросов взяты из других источников или являются цитированием публичных выступлений</a:t>
                      </a:r>
                    </a:p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все недостающие сведения следует запросить и уточнить</a:t>
                      </a: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за нарушение указанных требований представители СМИ</a:t>
                      </a:r>
                    </a:p>
                    <a:p>
                      <a:pPr marL="0" indent="0"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НЕ ОСВОБОЖДАЮТСЯ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от ответственности в соответствии со ст. 57 Закона о СМИ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00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902663" cy="105273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/>
              <a:t>Опубликование (</a:t>
            </a:r>
            <a:r>
              <a:rPr lang="ru-RU" sz="2800" b="1" dirty="0" smtClean="0"/>
              <a:t>обнародование)</a:t>
            </a:r>
            <a:br>
              <a:rPr lang="ru-RU" sz="2800" b="1" dirty="0" smtClean="0"/>
            </a:br>
            <a:r>
              <a:rPr lang="ru-RU" sz="2800" b="1" dirty="0" smtClean="0"/>
              <a:t>результатов </a:t>
            </a:r>
            <a:r>
              <a:rPr lang="ru-RU" sz="2800" b="1" dirty="0"/>
              <a:t>опросов общественного мнения</a:t>
            </a:r>
            <a:endParaRPr lang="ru-RU" sz="2800" b="1" dirty="0">
              <a:cs typeface="Times New Roman" pitchFamily="1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687353"/>
              </p:ext>
            </p:extLst>
          </p:nvPr>
        </p:nvGraphicFramePr>
        <p:xfrm>
          <a:off x="1979712" y="1268760"/>
          <a:ext cx="6051478" cy="47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4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49766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Пример нарушения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2508" y="1844823"/>
            <a:ext cx="4765515" cy="4464497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Надо </a:t>
            </a:r>
            <a:r>
              <a:rPr lang="ru-RU" dirty="0"/>
              <a:t>сказать, активность партий напрямую влияет на их рейтинги, а мы знаем, что в целом тренды финишных недель самые важные, они позволяют серьезно изменить итоговый результат.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По </a:t>
            </a:r>
            <a:r>
              <a:rPr lang="ru-RU" dirty="0"/>
              <a:t>последней аналитике и опросам россиян по партийным предпочтениям жителей страны хорошие показатели у кандидатов в Госдуму от партии «Единая Россия» - 34%, КПРФ – 18%, ЛДПР – 10%, «Справедливая Россия» - 7</a:t>
            </a:r>
            <a:r>
              <a:rPr lang="ru-RU" dirty="0" smtClean="0"/>
              <a:t>%.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Данные </a:t>
            </a:r>
            <a:r>
              <a:rPr lang="ru-RU" dirty="0"/>
              <a:t>4 партии имеют высокие шансы пройти в Госдуму нового созыва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860032" y="2060848"/>
            <a:ext cx="4139481" cy="403244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C9211E"/>
                </a:solidFill>
              </a:rPr>
              <a:t>Отсутствуют: </a:t>
            </a: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- организация, проводившая опрос</a:t>
            </a: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- время его проведения</a:t>
            </a:r>
            <a:endParaRPr lang="ru-RU" dirty="0">
              <a:solidFill>
                <a:srgbClr val="000000"/>
              </a:solidFill>
            </a:endParaRPr>
          </a:p>
          <a:p>
            <a:pPr algn="ctr">
              <a:lnSpc>
                <a:spcPct val="125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- число опрошенных</a:t>
            </a:r>
          </a:p>
          <a:p>
            <a:pPr algn="ctr">
              <a:lnSpc>
                <a:spcPct val="125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- </a:t>
            </a:r>
            <a:r>
              <a:rPr lang="ru-RU" dirty="0">
                <a:solidFill>
                  <a:srgbClr val="000000"/>
                </a:solidFill>
              </a:rPr>
              <a:t>метод сбора информации</a:t>
            </a: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регион, где проводился опрос</a:t>
            </a: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точная формулировка вопроса</a:t>
            </a: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статистическая </a:t>
            </a:r>
            <a:r>
              <a:rPr lang="ru-RU" dirty="0" smtClean="0">
                <a:solidFill>
                  <a:srgbClr val="000000"/>
                </a:solidFill>
              </a:rPr>
              <a:t>оценка возможной </a:t>
            </a:r>
            <a:r>
              <a:rPr lang="ru-RU" dirty="0">
                <a:solidFill>
                  <a:srgbClr val="000000"/>
                </a:solidFill>
              </a:rPr>
              <a:t>погрешности</a:t>
            </a: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лицо, заказавшее проведение опроса и оплатившее  публикацию</a:t>
            </a:r>
          </a:p>
        </p:txBody>
      </p:sp>
    </p:spTree>
    <p:extLst>
      <p:ext uri="{BB962C8B-B14F-4D97-AF65-F5344CB8AC3E}">
        <p14:creationId xmlns:p14="http://schemas.microsoft.com/office/powerpoint/2010/main" val="64029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260648"/>
            <a:ext cx="7185947" cy="692739"/>
          </a:xfrm>
        </p:spPr>
        <p:txBody>
          <a:bodyPr>
            <a:noAutofit/>
          </a:bodyPr>
          <a:lstStyle/>
          <a:p>
            <a:r>
              <a:rPr lang="ru-RU" sz="2800" b="1" dirty="0"/>
              <a:t>Опубликование (обнародование) результатов опросов общественного мнения</a:t>
            </a:r>
            <a:endParaRPr lang="ru-RU" sz="28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13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09037A2-F49E-AD9A-D176-4B4514A3D11B}"/>
              </a:ext>
            </a:extLst>
          </p:cNvPr>
          <p:cNvSpPr txBox="1"/>
          <p:nvPr/>
        </p:nvSpPr>
        <p:spPr>
          <a:xfrm>
            <a:off x="955547" y="4221088"/>
            <a:ext cx="6584834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Опубликование запрещено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 00:00 12.03.2024 до 01:00 18.03.2024</a:t>
            </a:r>
            <a:endParaRPr lang="ru-RU" sz="28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611560" y="1772816"/>
            <a:ext cx="7272808" cy="201622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000000"/>
                </a:solidFill>
                <a:cs typeface="Times New Roman" pitchFamily="16" charset="0"/>
              </a:rPr>
              <a:t>В </a:t>
            </a:r>
            <a:r>
              <a:rPr lang="ru-RU" sz="2000" dirty="0">
                <a:cs typeface="Times New Roman" pitchFamily="16" charset="0"/>
              </a:rPr>
              <a:t>течение </a:t>
            </a:r>
            <a:r>
              <a:rPr lang="ru-RU" sz="2000" dirty="0" smtClean="0">
                <a:cs typeface="Times New Roman" pitchFamily="16" charset="0"/>
              </a:rPr>
              <a:t>5 дней </a:t>
            </a:r>
            <a:r>
              <a:rPr lang="ru-RU" sz="2000" dirty="0">
                <a:cs typeface="Times New Roman" pitchFamily="16" charset="0"/>
              </a:rPr>
              <a:t>до дня голосования, а также </a:t>
            </a:r>
            <a:r>
              <a:rPr lang="ru-RU" sz="2000" dirty="0">
                <a:solidFill>
                  <a:srgbClr val="000000"/>
                </a:solidFill>
                <a:cs typeface="Times New Roman" pitchFamily="16" charset="0"/>
              </a:rPr>
              <a:t>в день голосования запрещается </a:t>
            </a:r>
            <a:r>
              <a:rPr lang="ru-RU" sz="2000" dirty="0">
                <a:cs typeface="Times New Roman" pitchFamily="16" charset="0"/>
              </a:rPr>
              <a:t>опубликование результатов опросов </a:t>
            </a:r>
            <a:r>
              <a:rPr lang="ru-RU" sz="2000" dirty="0">
                <a:solidFill>
                  <a:srgbClr val="000000"/>
                </a:solidFill>
                <a:cs typeface="Times New Roman" pitchFamily="16" charset="0"/>
              </a:rPr>
              <a:t>общественного мнения, прогнозов результатов выборов, иных исследований, связанных с проводимыми выборами</a:t>
            </a:r>
          </a:p>
        </p:txBody>
      </p:sp>
    </p:spTree>
    <p:extLst>
      <p:ext uri="{BB962C8B-B14F-4D97-AF65-F5344CB8AC3E}">
        <p14:creationId xmlns:p14="http://schemas.microsoft.com/office/powerpoint/2010/main" val="2994180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260648"/>
            <a:ext cx="7185947" cy="69273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Опубликование прогнозов </a:t>
            </a:r>
            <a:r>
              <a:rPr lang="ru-RU" sz="2800" b="1" dirty="0"/>
              <a:t>результатов выборов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75615"/>
              </p:ext>
            </p:extLst>
          </p:nvPr>
        </p:nvGraphicFramePr>
        <p:xfrm>
          <a:off x="1469863" y="1412776"/>
          <a:ext cx="6051478" cy="47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4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49766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Пример нарушения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39552" y="2343180"/>
            <a:ext cx="7992888" cy="302433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cs typeface="Times New Roman" pitchFamily="16" charset="0"/>
              </a:rPr>
              <a:t>Напомним</a:t>
            </a:r>
            <a:r>
              <a:rPr lang="ru-RU" sz="2400" dirty="0">
                <a:solidFill>
                  <a:srgbClr val="000000"/>
                </a:solidFill>
                <a:cs typeface="Times New Roman" pitchFamily="16" charset="0"/>
              </a:rPr>
              <a:t>, по предварительным данным 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6" charset="0"/>
              </a:rPr>
              <a:t>ВЦИОМ </a:t>
            </a:r>
            <a:r>
              <a:rPr lang="ru-RU" sz="2400" dirty="0">
                <a:solidFill>
                  <a:srgbClr val="000000"/>
                </a:solidFill>
                <a:cs typeface="Times New Roman" pitchFamily="16" charset="0"/>
              </a:rPr>
              <a:t>за Единую Россию готовы отдать свои голоса </a:t>
            </a:r>
            <a:br>
              <a:rPr lang="ru-RU" sz="2400" dirty="0">
                <a:solidFill>
                  <a:srgbClr val="000000"/>
                </a:solidFill>
                <a:cs typeface="Times New Roman" pitchFamily="16" charset="0"/>
              </a:rPr>
            </a:br>
            <a:r>
              <a:rPr lang="ru-RU" sz="2400" dirty="0">
                <a:solidFill>
                  <a:srgbClr val="000000"/>
                </a:solidFill>
                <a:cs typeface="Times New Roman" pitchFamily="16" charset="0"/>
              </a:rPr>
              <a:t>48,5% россиян, за КПРФ – 19,8 %, за Справедливую Россию – 12,8 %, а за ЛДПР – 11,42 %. Остальные три партии – Яблоко, Правое дело и Патриоты России – не набирают нужного количества голосов и не преодолевают процентный барьер</a:t>
            </a:r>
          </a:p>
        </p:txBody>
      </p:sp>
    </p:spTree>
    <p:extLst>
      <p:ext uri="{BB962C8B-B14F-4D97-AF65-F5344CB8AC3E}">
        <p14:creationId xmlns:p14="http://schemas.microsoft.com/office/powerpoint/2010/main" val="2454813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85947" cy="69273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Административная ответственность</a:t>
            </a:r>
            <a:endParaRPr lang="ru-RU" sz="32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15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492D1F0-A8B8-21D0-3C54-3403D3AE6BE4}"/>
              </a:ext>
            </a:extLst>
          </p:cNvPr>
          <p:cNvSpPr txBox="1"/>
          <p:nvPr/>
        </p:nvSpPr>
        <p:spPr>
          <a:xfrm>
            <a:off x="2385678" y="1302964"/>
            <a:ext cx="657091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/>
              <a:t>Часть 1 статьи 5.5 </a:t>
            </a:r>
            <a:r>
              <a:rPr lang="ru-RU" sz="2400" b="1" dirty="0"/>
              <a:t>КоАП </a:t>
            </a:r>
            <a:r>
              <a:rPr lang="ru-RU" sz="2400" b="1" dirty="0" smtClean="0"/>
              <a:t>РФ</a:t>
            </a:r>
          </a:p>
          <a:p>
            <a:pPr>
              <a:spcAft>
                <a:spcPts val="600"/>
              </a:spcAft>
            </a:pPr>
            <a:endParaRPr lang="ru-RU" sz="2400" dirty="0" smtClean="0"/>
          </a:p>
          <a:p>
            <a:pPr algn="just"/>
            <a:r>
              <a:rPr lang="ru-RU" sz="2400" dirty="0" smtClean="0"/>
              <a:t>За нарушение </a:t>
            </a:r>
            <a:r>
              <a:rPr lang="ru-RU" sz="2400" dirty="0"/>
              <a:t>порядка </a:t>
            </a:r>
            <a:r>
              <a:rPr lang="ru-RU" sz="2400" dirty="0" smtClean="0"/>
              <a:t>опубликования материалов</a:t>
            </a:r>
            <a:r>
              <a:rPr lang="ru-RU" sz="2400" dirty="0"/>
              <a:t>, связанных с подготовкой и проведением </a:t>
            </a:r>
            <a:r>
              <a:rPr lang="ru-RU" sz="2400" dirty="0" smtClean="0"/>
              <a:t>выборов, предусмотрена административная ответственность </a:t>
            </a:r>
            <a:r>
              <a:rPr lang="ru-RU" sz="2400" dirty="0"/>
              <a:t>в виде </a:t>
            </a:r>
            <a:r>
              <a:rPr lang="ru-RU" sz="2400" dirty="0" smtClean="0"/>
              <a:t>штрафа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на </a:t>
            </a:r>
            <a:r>
              <a:rPr lang="ru-RU" sz="2400" dirty="0"/>
              <a:t>должностных лиц </a:t>
            </a:r>
            <a:r>
              <a:rPr lang="ru-RU" sz="2400" b="1" dirty="0"/>
              <a:t>от 1 до </a:t>
            </a:r>
            <a:r>
              <a:rPr lang="ru-RU" sz="2400" b="1" dirty="0" smtClean="0"/>
              <a:t>5 тыс. рублей</a:t>
            </a:r>
          </a:p>
          <a:p>
            <a:pPr algn="just"/>
            <a:r>
              <a:rPr lang="ru-RU" sz="2400" dirty="0" smtClean="0"/>
              <a:t>на </a:t>
            </a:r>
            <a:r>
              <a:rPr lang="ru-RU" sz="2400" dirty="0"/>
              <a:t>юридических </a:t>
            </a:r>
            <a:r>
              <a:rPr lang="ru-RU" sz="2400" dirty="0" smtClean="0"/>
              <a:t>лиц </a:t>
            </a:r>
            <a:r>
              <a:rPr lang="ru-RU" sz="2400" b="1" dirty="0" smtClean="0"/>
              <a:t>от </a:t>
            </a:r>
            <a:r>
              <a:rPr lang="ru-RU" sz="2400" b="1" dirty="0"/>
              <a:t>30 до 100 тыс. </a:t>
            </a:r>
            <a:r>
              <a:rPr lang="ru-RU" sz="2400" b="1" dirty="0" smtClean="0"/>
              <a:t>рублей  </a:t>
            </a:r>
            <a:endParaRPr lang="ru-RU" sz="2400" b="1" dirty="0"/>
          </a:p>
        </p:txBody>
      </p:sp>
      <p:pic>
        <p:nvPicPr>
          <p:cNvPr id="8" name="Picture 2" descr="C:\Users\Senina\Desktop\6035018492.jpg">
            <a:extLst>
              <a:ext uri="{FF2B5EF4-FFF2-40B4-BE49-F238E27FC236}">
                <a16:creationId xmlns="" xmlns:a16="http://schemas.microsoft.com/office/drawing/2014/main" id="{E58C1046-7D62-FCF4-33BB-ACD444768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1124745"/>
            <a:ext cx="2350182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5075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296468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Требования к агитационным материалам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71926"/>
              </p:ext>
            </p:extLst>
          </p:nvPr>
        </p:nvGraphicFramePr>
        <p:xfrm>
          <a:off x="251520" y="1628800"/>
          <a:ext cx="8655795" cy="1795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737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обнародовании в СМИ агитационных материалов запрещается использовать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изображения лиц, не достигших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день голосования возраста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лет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также цитирование их высказываний</a:t>
                      </a: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946648"/>
              </p:ext>
            </p:extLst>
          </p:nvPr>
        </p:nvGraphicFramePr>
        <p:xfrm>
          <a:off x="179512" y="4077072"/>
          <a:ext cx="8655795" cy="1575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73781">
                <a:tc>
                  <a:txBody>
                    <a:bodyPr/>
                    <a:lstStyle/>
                    <a:p>
                      <a:pPr algn="ctr"/>
                      <a:r>
                        <a:rPr lang="ru-RU" sz="24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запрещено использовать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изображения самого кандидата в детском возрасте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изображения кандидата среди указанных лиц, полученные при съемке на публичных мероприятиях</a:t>
                      </a: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156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85947" cy="69273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Административная ответственность</a:t>
            </a:r>
            <a:endParaRPr lang="ru-RU" sz="32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17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492D1F0-A8B8-21D0-3C54-3403D3AE6BE4}"/>
              </a:ext>
            </a:extLst>
          </p:cNvPr>
          <p:cNvSpPr txBox="1"/>
          <p:nvPr/>
        </p:nvSpPr>
        <p:spPr>
          <a:xfrm>
            <a:off x="2385678" y="1302964"/>
            <a:ext cx="657091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/>
              <a:t>Статья 5.11 </a:t>
            </a:r>
            <a:r>
              <a:rPr lang="ru-RU" sz="2400" b="1" dirty="0"/>
              <a:t>КоАП </a:t>
            </a:r>
            <a:r>
              <a:rPr lang="ru-RU" sz="2400" b="1" dirty="0" smtClean="0"/>
              <a:t>РФ</a:t>
            </a:r>
          </a:p>
          <a:p>
            <a:pPr>
              <a:spcAft>
                <a:spcPts val="600"/>
              </a:spcAft>
            </a:pPr>
            <a:endParaRPr lang="ru-RU" sz="2400" dirty="0" smtClean="0"/>
          </a:p>
          <a:p>
            <a:pPr algn="just"/>
            <a:r>
              <a:rPr lang="ru-RU" sz="2400" dirty="0"/>
              <a:t>За привлечение к предвыборной агитации лиц, не достигших на день голосования возраста 18 лет, в том числе использование </a:t>
            </a:r>
            <a:r>
              <a:rPr lang="ru-RU" sz="2400" dirty="0" smtClean="0"/>
              <a:t>изображений </a:t>
            </a:r>
            <a:r>
              <a:rPr lang="ru-RU" sz="2400" dirty="0"/>
              <a:t>и </a:t>
            </a:r>
            <a:r>
              <a:rPr lang="ru-RU" sz="2400" dirty="0" smtClean="0"/>
              <a:t>высказываний </a:t>
            </a:r>
            <a:r>
              <a:rPr lang="ru-RU" sz="2400" dirty="0"/>
              <a:t>таких лиц в агитационных материалах, предусмотрены штрафные санкции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для </a:t>
            </a:r>
            <a:r>
              <a:rPr lang="ru-RU" sz="2400" dirty="0"/>
              <a:t>должностных лиц </a:t>
            </a:r>
            <a:r>
              <a:rPr lang="ru-RU" sz="2400" b="1" dirty="0"/>
              <a:t>от 2 до 3 </a:t>
            </a:r>
            <a:r>
              <a:rPr lang="ru-RU" sz="2400" b="1" dirty="0" smtClean="0"/>
              <a:t>тыс. рублей</a:t>
            </a:r>
          </a:p>
          <a:p>
            <a:pPr algn="just"/>
            <a:r>
              <a:rPr lang="ru-RU" sz="2400" dirty="0" smtClean="0"/>
              <a:t>для </a:t>
            </a:r>
            <a:r>
              <a:rPr lang="ru-RU" sz="2400" dirty="0"/>
              <a:t>юридических </a:t>
            </a:r>
            <a:r>
              <a:rPr lang="ru-RU" sz="2400" dirty="0" smtClean="0"/>
              <a:t>лиц </a:t>
            </a:r>
            <a:r>
              <a:rPr lang="ru-RU" sz="2400" b="1" dirty="0" smtClean="0"/>
              <a:t>от </a:t>
            </a:r>
            <a:r>
              <a:rPr lang="ru-RU" sz="2400" b="1" dirty="0"/>
              <a:t>20 до 30 тыс. </a:t>
            </a:r>
            <a:r>
              <a:rPr lang="ru-RU" sz="2400" b="1" dirty="0" smtClean="0"/>
              <a:t>рублей</a:t>
            </a:r>
            <a:endParaRPr lang="ru-RU" sz="2400" b="1" dirty="0"/>
          </a:p>
        </p:txBody>
      </p:sp>
      <p:pic>
        <p:nvPicPr>
          <p:cNvPr id="8" name="Picture 2" descr="C:\Users\Senina\Desktop\6035018492.jpg">
            <a:extLst>
              <a:ext uri="{FF2B5EF4-FFF2-40B4-BE49-F238E27FC236}">
                <a16:creationId xmlns="" xmlns:a16="http://schemas.microsoft.com/office/drawing/2014/main" id="{E58C1046-7D62-FCF4-33BB-ACD444768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1124745"/>
            <a:ext cx="2350182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9894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85947" cy="69273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Административная ответственность</a:t>
            </a:r>
            <a:endParaRPr lang="ru-RU" sz="32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18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492D1F0-A8B8-21D0-3C54-3403D3AE6BE4}"/>
              </a:ext>
            </a:extLst>
          </p:cNvPr>
          <p:cNvSpPr txBox="1"/>
          <p:nvPr/>
        </p:nvSpPr>
        <p:spPr>
          <a:xfrm>
            <a:off x="2385677" y="1289677"/>
            <a:ext cx="65709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Статья 5.13 </a:t>
            </a:r>
            <a:r>
              <a:rPr lang="ru-RU" sz="2400" b="1" dirty="0"/>
              <a:t>КоАП </a:t>
            </a:r>
            <a:r>
              <a:rPr lang="ru-RU" sz="2400" b="1" dirty="0" smtClean="0"/>
              <a:t>РФ</a:t>
            </a:r>
          </a:p>
          <a:p>
            <a:endParaRPr lang="ru-RU" sz="2400" b="1" dirty="0"/>
          </a:p>
          <a:p>
            <a:pPr algn="just"/>
            <a:r>
              <a:rPr lang="ru-RU" sz="2400" dirty="0"/>
              <a:t>За </a:t>
            </a:r>
            <a:r>
              <a:rPr lang="ru-RU" sz="2400" dirty="0" err="1"/>
              <a:t>непредоставление</a:t>
            </a:r>
            <a:r>
              <a:rPr lang="ru-RU" sz="2400" dirty="0"/>
              <a:t> до окончания срока предвыборной агитации возможности </a:t>
            </a:r>
            <a:r>
              <a:rPr lang="ru-RU" sz="2400" dirty="0" smtClean="0"/>
              <a:t>опубликовать опровержение </a:t>
            </a:r>
            <a:r>
              <a:rPr lang="ru-RU" sz="2400" dirty="0"/>
              <a:t>в защиту чести, достоинства и деловой репутации </a:t>
            </a:r>
            <a:r>
              <a:rPr lang="ru-RU" sz="2400" dirty="0" smtClean="0"/>
              <a:t>кандидата предусмотрены </a:t>
            </a:r>
            <a:r>
              <a:rPr lang="ru-RU" sz="2400" dirty="0"/>
              <a:t>штрафные </a:t>
            </a:r>
            <a:r>
              <a:rPr lang="ru-RU" sz="2400" dirty="0" smtClean="0"/>
              <a:t>санкции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для </a:t>
            </a:r>
            <a:r>
              <a:rPr lang="ru-RU" sz="2400" dirty="0"/>
              <a:t>должностных лиц </a:t>
            </a:r>
            <a:r>
              <a:rPr lang="ru-RU" sz="2400" b="1" dirty="0"/>
              <a:t>от 2 до </a:t>
            </a:r>
            <a:r>
              <a:rPr lang="ru-RU" sz="2400" b="1" dirty="0" smtClean="0"/>
              <a:t>3 тыс. рублей</a:t>
            </a:r>
          </a:p>
          <a:p>
            <a:pPr algn="just"/>
            <a:r>
              <a:rPr lang="ru-RU" sz="2400" dirty="0" smtClean="0"/>
              <a:t>для </a:t>
            </a:r>
            <a:r>
              <a:rPr lang="ru-RU" sz="2400" dirty="0"/>
              <a:t>юридических </a:t>
            </a:r>
            <a:r>
              <a:rPr lang="ru-RU" sz="2400" dirty="0" smtClean="0"/>
              <a:t>лиц </a:t>
            </a:r>
            <a:r>
              <a:rPr lang="ru-RU" sz="2400" b="1" dirty="0" smtClean="0"/>
              <a:t>от </a:t>
            </a:r>
            <a:r>
              <a:rPr lang="ru-RU" sz="2400" b="1" dirty="0"/>
              <a:t>10 до 20 тыс. </a:t>
            </a:r>
            <a:r>
              <a:rPr lang="ru-RU" sz="2400" b="1" dirty="0" smtClean="0"/>
              <a:t>рублей</a:t>
            </a:r>
            <a:endParaRPr lang="ru-RU" sz="2400" b="1" dirty="0"/>
          </a:p>
        </p:txBody>
      </p:sp>
      <p:pic>
        <p:nvPicPr>
          <p:cNvPr id="8" name="Picture 2" descr="C:\Users\Senina\Desktop\6035018492.jpg">
            <a:extLst>
              <a:ext uri="{FF2B5EF4-FFF2-40B4-BE49-F238E27FC236}">
                <a16:creationId xmlns="" xmlns:a16="http://schemas.microsoft.com/office/drawing/2014/main" id="{E58C1046-7D62-FCF4-33BB-ACD444768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1124745"/>
            <a:ext cx="2350182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7831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796"/>
            <a:ext cx="8047770" cy="1154895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Ограничение доступа к информации и агитационным материалам, распространяемым с нарушением требований Закона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33640"/>
              </p:ext>
            </p:extLst>
          </p:nvPr>
        </p:nvGraphicFramePr>
        <p:xfrm>
          <a:off x="176706" y="1307027"/>
          <a:ext cx="8787782" cy="493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77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93028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2800" dirty="0"/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8785" y="1528335"/>
            <a:ext cx="7994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</a:rPr>
              <a:t>Выявление в сети «Интернет»</a:t>
            </a:r>
            <a:r>
              <a:rPr lang="ru-RU" sz="1600" dirty="0">
                <a:solidFill>
                  <a:srgbClr val="000000"/>
                </a:solidFill>
              </a:rPr>
              <a:t> информации, распространяемой с нарушением требований выборного законодательства, или агитационных материалов, изготовленных и распространяемых с нарушением указанных требований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b="1" dirty="0" smtClean="0">
                <a:cs typeface="Times New Roman" pitchFamily="18" charset="0"/>
              </a:rPr>
              <a:t>Представление ИК</a:t>
            </a:r>
            <a:r>
              <a:rPr lang="ru-RU" sz="1600" dirty="0" smtClean="0">
                <a:cs typeface="Times New Roman" pitchFamily="18" charset="0"/>
              </a:rPr>
              <a:t> соответствующего уровня о принятии мер по ограничению доступа к информационным ресурсам, распространяющим такие информацию или агитационные материалы</a:t>
            </a:r>
          </a:p>
          <a:p>
            <a:pPr lvl="0"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РОСКОМНАДЗОР</a:t>
            </a:r>
          </a:p>
          <a:p>
            <a:pPr lvl="0"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незамедлительно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12"/>
          <p:cNvSpPr>
            <a:spLocks noGrp="1"/>
          </p:cNvSpPr>
          <p:nvPr>
            <p:ph sz="half" idx="4294967295"/>
          </p:nvPr>
        </p:nvSpPr>
        <p:spPr>
          <a:xfrm>
            <a:off x="513454" y="4437112"/>
            <a:ext cx="3747236" cy="185840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1500" dirty="0">
                <a:cs typeface="Times New Roman" pitchFamily="18" charset="0"/>
              </a:rPr>
              <a:t>Направление провайдеру хостинга  уведомления о нарушении </a:t>
            </a:r>
            <a:r>
              <a:rPr lang="ru-RU" sz="1500" dirty="0" smtClean="0">
                <a:cs typeface="Times New Roman" pitchFamily="18" charset="0"/>
              </a:rPr>
              <a:t>требований выборного законодательства с </a:t>
            </a:r>
            <a:r>
              <a:rPr lang="ru-RU" sz="1500" dirty="0">
                <a:cs typeface="Times New Roman" pitchFamily="18" charset="0"/>
              </a:rPr>
              <a:t>требованием принять меры по удалению </a:t>
            </a:r>
            <a:r>
              <a:rPr lang="ru-RU" sz="1500" dirty="0" smtClean="0">
                <a:cs typeface="Times New Roman" pitchFamily="18" charset="0"/>
              </a:rPr>
              <a:t>информации</a:t>
            </a:r>
          </a:p>
          <a:p>
            <a:pPr marL="0" indent="0" algn="ctr">
              <a:buNone/>
            </a:pPr>
            <a:endParaRPr lang="ru-RU" sz="1500" dirty="0" smtClean="0"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500" dirty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500" dirty="0">
                <a:cs typeface="Times New Roman" pitchFamily="18" charset="0"/>
              </a:rPr>
              <a:t>Уведомление обслуживаемого владельца  Интернет-ресурса о необходимости удалить информацию и (или) агитационные материалы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Объект 14"/>
          <p:cNvSpPr>
            <a:spLocks noGrp="1"/>
          </p:cNvSpPr>
          <p:nvPr>
            <p:ph sz="quarter" idx="4294967295"/>
          </p:nvPr>
        </p:nvSpPr>
        <p:spPr>
          <a:xfrm>
            <a:off x="4519952" y="4502620"/>
            <a:ext cx="3749238" cy="137469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500" dirty="0">
                <a:cs typeface="Times New Roman" pitchFamily="18" charset="0"/>
              </a:rPr>
              <a:t>Требование оператору связи о принятии мер по ограничению </a:t>
            </a:r>
            <a:r>
              <a:rPr lang="ru-RU" sz="1500" dirty="0" smtClean="0">
                <a:cs typeface="Times New Roman" pitchFamily="18" charset="0"/>
              </a:rPr>
              <a:t>доступа</a:t>
            </a:r>
          </a:p>
          <a:p>
            <a:pPr marL="0" indent="0" algn="ctr">
              <a:buNone/>
            </a:pPr>
            <a:endParaRPr lang="ru-RU" sz="1500" dirty="0" smtClean="0"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500" dirty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500" dirty="0">
                <a:cs typeface="Times New Roman" pitchFamily="18" charset="0"/>
              </a:rPr>
              <a:t>Ограничение доступа к информационному ресурсу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14563" y="2440285"/>
            <a:ext cx="163251" cy="22692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317109" y="3588014"/>
            <a:ext cx="163251" cy="22692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305447" y="5229200"/>
            <a:ext cx="163251" cy="43354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299095" y="5004008"/>
            <a:ext cx="163251" cy="43354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85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28" y="332656"/>
            <a:ext cx="887676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Выборы</a:t>
            </a:r>
            <a:endParaRPr lang="ru-RU" sz="3200" b="1" dirty="0"/>
          </a:p>
        </p:txBody>
      </p:sp>
      <p:pic>
        <p:nvPicPr>
          <p:cNvPr id="1026" name="Picture 2" descr="C:\Users\shumilina.24RKN\Desktop\выборы-20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545859"/>
            <a:ext cx="3898469" cy="170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23528" y="2348880"/>
            <a:ext cx="4968552" cy="210187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r>
              <a:rPr lang="ru-RU" sz="3200" b="1" dirty="0" smtClean="0">
                <a:solidFill>
                  <a:srgbClr val="000000"/>
                </a:solidFill>
                <a:cs typeface="Times New Roman" pitchFamily="16" charset="0"/>
              </a:rPr>
              <a:t>Выборы Президента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1077853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1441" y="6309320"/>
            <a:ext cx="2133600" cy="365125"/>
          </a:xfrm>
        </p:spPr>
        <p:txBody>
          <a:bodyPr/>
          <a:lstStyle/>
          <a:p>
            <a:fld id="{F59FD1CA-10E3-4DDA-9898-129C91471031}" type="slidenum">
              <a:rPr lang="ru-RU" smtClean="0"/>
              <a:t>20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047770" cy="1154895"/>
          </a:xfrm>
        </p:spPr>
        <p:txBody>
          <a:bodyPr>
            <a:noAutofit/>
          </a:bodyPr>
          <a:lstStyle/>
          <a:p>
            <a:r>
              <a:rPr lang="ru-RU" b="1" dirty="0"/>
              <a:t>Ограничение доступа к информации и агитационным материалам, распространяемым с нарушением требований Закона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80634"/>
              </p:ext>
            </p:extLst>
          </p:nvPr>
        </p:nvGraphicFramePr>
        <p:xfrm>
          <a:off x="176706" y="1307027"/>
          <a:ext cx="8715774" cy="4858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7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5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/>
                        <a:t>При осуществлении агитации любыми методами запрещается призывать к совершению экстремистской деятельности, а также обосновывать или оправдывать экстремизм.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/>
                        <a:t>Не допускается в материалах предвыборной агитации злоупотребление свободой массовой информации - нарушение требований ст. 4 Закона о СМИ</a:t>
                      </a:r>
                      <a:endParaRPr lang="ru-RU" sz="2800" dirty="0"/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Объект 6"/>
          <p:cNvSpPr>
            <a:spLocks noGrp="1"/>
          </p:cNvSpPr>
          <p:nvPr>
            <p:ph sz="half" idx="4294967295"/>
          </p:nvPr>
        </p:nvSpPr>
        <p:spPr>
          <a:xfrm>
            <a:off x="179512" y="1400184"/>
            <a:ext cx="4608511" cy="462110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Удаление</a:t>
            </a:r>
            <a:r>
              <a:rPr lang="ru-RU" sz="1400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владельцем</a:t>
            </a:r>
            <a:r>
              <a:rPr lang="ru-RU" sz="1400" dirty="0">
                <a:cs typeface="Times New Roman" pitchFamily="18" charset="0"/>
              </a:rPr>
              <a:t> информационного ресурса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информации</a:t>
            </a:r>
            <a:r>
              <a:rPr lang="ru-RU" sz="1400" dirty="0">
                <a:cs typeface="Times New Roman" pitchFamily="18" charset="0"/>
              </a:rPr>
              <a:t> и (или) агитационных </a:t>
            </a:r>
            <a:r>
              <a:rPr lang="ru-RU" sz="1400" dirty="0" smtClean="0">
                <a:cs typeface="Times New Roman" pitchFamily="18" charset="0"/>
              </a:rPr>
              <a:t>материалов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cs typeface="Times New Roman" pitchFamily="18" charset="0"/>
              </a:rPr>
              <a:t>(в </a:t>
            </a:r>
            <a:r>
              <a:rPr lang="ru-RU" sz="1400" dirty="0">
                <a:cs typeface="Times New Roman" pitchFamily="18" charset="0"/>
              </a:rPr>
              <a:t>течение суток со дня получения уведомления от провайдера хостинга</a:t>
            </a:r>
            <a:r>
              <a:rPr lang="ru-RU" sz="1400" dirty="0" smtClean="0">
                <a:cs typeface="Times New Roman" pitchFamily="18" charset="0"/>
              </a:rPr>
              <a:t>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>
                <a:cs typeface="Times New Roman" pitchFamily="18" charset="0"/>
              </a:rPr>
              <a:t> </a:t>
            </a:r>
            <a:endParaRPr lang="ru-RU" sz="1400" dirty="0" smtClean="0"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cs typeface="Times New Roman" pitchFamily="18" charset="0"/>
              </a:rPr>
              <a:t>Уведомление </a:t>
            </a:r>
            <a:r>
              <a:rPr lang="ru-RU" sz="1400" dirty="0">
                <a:cs typeface="Times New Roman" pitchFamily="18" charset="0"/>
              </a:rPr>
              <a:t>владельцем информационного ресурса Роскомнадзора </a:t>
            </a:r>
            <a:endParaRPr lang="ru-RU" sz="1400" dirty="0" smtClean="0"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 smtClean="0"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 smtClean="0"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cs typeface="Times New Roman" pitchFamily="18" charset="0"/>
              </a:rPr>
              <a:t>Уведомление </a:t>
            </a:r>
            <a:r>
              <a:rPr lang="ru-RU" sz="1400" dirty="0">
                <a:cs typeface="Times New Roman" pitchFamily="18" charset="0"/>
              </a:rPr>
              <a:t>оператора связи о возобновлении доступа к информационному ресурсу </a:t>
            </a:r>
            <a:endParaRPr lang="ru-RU" sz="1400" dirty="0" smtClean="0"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dirty="0" smtClean="0">
                <a:cs typeface="Times New Roman" pitchFamily="18" charset="0"/>
              </a:rPr>
              <a:t>(</a:t>
            </a:r>
            <a:r>
              <a:rPr lang="ru-RU" sz="1400" b="1" dirty="0">
                <a:cs typeface="Times New Roman" pitchFamily="18" charset="0"/>
              </a:rPr>
              <a:t>незамедлительно</a:t>
            </a:r>
            <a:r>
              <a:rPr lang="ru-RU" sz="1400" b="1" dirty="0" smtClean="0">
                <a:cs typeface="Times New Roman" pitchFamily="18" charset="0"/>
              </a:rPr>
              <a:t>)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dirty="0">
                <a:cs typeface="Times New Roman" pitchFamily="18" charset="0"/>
              </a:rPr>
              <a:t> </a:t>
            </a:r>
            <a:endParaRPr lang="ru-RU" sz="1400" b="1" dirty="0" smtClean="0"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cs typeface="Times New Roman" pitchFamily="18" charset="0"/>
              </a:rPr>
              <a:t>Возобновление </a:t>
            </a:r>
            <a:r>
              <a:rPr lang="ru-RU" sz="1400" dirty="0">
                <a:cs typeface="Times New Roman" pitchFamily="18" charset="0"/>
              </a:rPr>
              <a:t>оператором связи доступа к информационному ресурсу, в том числе к сайту в сети «Интернет</a:t>
            </a:r>
            <a:r>
              <a:rPr lang="ru-RU" sz="1400" dirty="0" smtClean="0">
                <a:cs typeface="Times New Roman" pitchFamily="18" charset="0"/>
              </a:rPr>
              <a:t>»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dirty="0" smtClean="0">
                <a:cs typeface="Times New Roman" pitchFamily="18" charset="0"/>
              </a:rPr>
              <a:t>(</a:t>
            </a:r>
            <a:r>
              <a:rPr lang="ru-RU" sz="1400" b="1" dirty="0">
                <a:cs typeface="Times New Roman" pitchFamily="18" charset="0"/>
              </a:rPr>
              <a:t>незамедлительно)</a:t>
            </a:r>
            <a:endParaRPr lang="ru-RU" sz="1400" b="1" dirty="0"/>
          </a:p>
          <a:p>
            <a:pPr lvl="0" algn="ctr"/>
            <a:endParaRPr lang="ru-RU" sz="1400" dirty="0">
              <a:solidFill>
                <a:srgbClr val="FF0000"/>
              </a:solidFill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11"/>
          <p:cNvSpPr>
            <a:spLocks noGrp="1"/>
          </p:cNvSpPr>
          <p:nvPr>
            <p:ph sz="quarter" idx="4294967295"/>
          </p:nvPr>
        </p:nvSpPr>
        <p:spPr>
          <a:xfrm>
            <a:off x="4788024" y="1484784"/>
            <a:ext cx="3730869" cy="2304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rgbClr val="FF0000"/>
                </a:solidFill>
                <a:cs typeface="Times New Roman" pitchFamily="18" charset="0"/>
              </a:rPr>
              <a:t>Отказ (бездействие) владельца </a:t>
            </a:r>
            <a:r>
              <a:rPr lang="ru-RU" sz="1600" dirty="0">
                <a:cs typeface="Times New Roman" pitchFamily="18" charset="0"/>
              </a:rPr>
              <a:t>информационного </a:t>
            </a:r>
            <a:r>
              <a:rPr lang="ru-RU" sz="1600" dirty="0" smtClean="0">
                <a:cs typeface="Times New Roman" pitchFamily="18" charset="0"/>
              </a:rPr>
              <a:t>ресурса</a:t>
            </a:r>
          </a:p>
          <a:p>
            <a:pPr marL="0" lvl="0" indent="0" algn="ctr">
              <a:buNone/>
            </a:pPr>
            <a:endParaRPr lang="ru-RU" sz="1600" dirty="0"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1600" dirty="0" smtClean="0"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1600" dirty="0" smtClean="0">
                <a:cs typeface="Times New Roman" pitchFamily="18" charset="0"/>
              </a:rPr>
              <a:t>Ограничение </a:t>
            </a:r>
            <a:r>
              <a:rPr lang="ru-RU" sz="1600" dirty="0">
                <a:cs typeface="Times New Roman" pitchFamily="18" charset="0"/>
              </a:rPr>
              <a:t>провайдером хостинга доступа к информационному ресурсу (незамедлительно по истечении суток с момента получения уведомления)</a:t>
            </a:r>
            <a:endParaRPr lang="ru-RU" sz="1600" dirty="0"/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331688" y="2339068"/>
            <a:ext cx="150726" cy="37555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339906" y="3284984"/>
            <a:ext cx="150726" cy="37555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346657" y="4496428"/>
            <a:ext cx="150726" cy="37555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575079" y="2118138"/>
            <a:ext cx="195943" cy="44186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985660" y="3861048"/>
            <a:ext cx="3570724" cy="216024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</a:rPr>
              <a:t>Ограничение доступа к информационным ресурсам, на которых размещены информация и (или) агитационные материалы, вводится не ранее дня официального опубликования </a:t>
            </a:r>
            <a:r>
              <a:rPr lang="ru-RU" sz="1400" dirty="0" smtClean="0">
                <a:solidFill>
                  <a:srgbClr val="000000"/>
                </a:solidFill>
              </a:rPr>
              <a:t>решения </a:t>
            </a:r>
            <a:r>
              <a:rPr lang="ru-RU" sz="1400" dirty="0">
                <a:solidFill>
                  <a:srgbClr val="000000"/>
                </a:solidFill>
              </a:rPr>
              <a:t>о </a:t>
            </a:r>
            <a:r>
              <a:rPr lang="ru-RU" sz="1400" dirty="0" smtClean="0">
                <a:solidFill>
                  <a:srgbClr val="000000"/>
                </a:solidFill>
              </a:rPr>
              <a:t>назначении выборов и </a:t>
            </a:r>
            <a:r>
              <a:rPr lang="ru-RU" sz="1400" dirty="0">
                <a:solidFill>
                  <a:srgbClr val="000000"/>
                </a:solidFill>
              </a:rPr>
              <a:t>оканчивается по истечении 5 дней со дня определения </a:t>
            </a:r>
            <a:r>
              <a:rPr lang="ru-RU" sz="1400" dirty="0" smtClean="0">
                <a:solidFill>
                  <a:srgbClr val="000000"/>
                </a:solidFill>
              </a:rPr>
              <a:t>результатов выборов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35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85947" cy="69273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Административная ответственность</a:t>
            </a:r>
            <a:endParaRPr lang="ru-RU" sz="32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21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492D1F0-A8B8-21D0-3C54-3403D3AE6BE4}"/>
              </a:ext>
            </a:extLst>
          </p:cNvPr>
          <p:cNvSpPr txBox="1"/>
          <p:nvPr/>
        </p:nvSpPr>
        <p:spPr>
          <a:xfrm>
            <a:off x="2385678" y="1302964"/>
            <a:ext cx="657091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/>
              <a:t>Статья 13.41 </a:t>
            </a:r>
            <a:r>
              <a:rPr lang="ru-RU" sz="2400" b="1" dirty="0"/>
              <a:t>КоАП </a:t>
            </a:r>
            <a:r>
              <a:rPr lang="ru-RU" sz="2400" b="1" dirty="0" smtClean="0"/>
              <a:t>РФ</a:t>
            </a:r>
          </a:p>
          <a:p>
            <a:pPr>
              <a:spcAft>
                <a:spcPts val="600"/>
              </a:spcAft>
            </a:pPr>
            <a:endParaRPr lang="ru-RU" sz="2400" dirty="0" smtClean="0"/>
          </a:p>
          <a:p>
            <a:pPr algn="just"/>
            <a:r>
              <a:rPr lang="ru-RU" sz="2400" dirty="0"/>
              <a:t>Нарушение порядка ограничения доступа к информации, информационным ресурсам, доступ к которым подлежит ограничению, влечет наложение административного штрафа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на граждан </a:t>
            </a:r>
            <a:r>
              <a:rPr lang="ru-RU" sz="2400" b="1" dirty="0"/>
              <a:t>от 50 до 100 тыс</a:t>
            </a:r>
            <a:r>
              <a:rPr lang="ru-RU" sz="2400" b="1" dirty="0" smtClean="0"/>
              <a:t>. рублей</a:t>
            </a:r>
            <a:endParaRPr lang="ru-RU" sz="2400" b="1" dirty="0"/>
          </a:p>
          <a:p>
            <a:pPr algn="just"/>
            <a:r>
              <a:rPr lang="ru-RU" sz="2400" dirty="0"/>
              <a:t>на должностных лиц </a:t>
            </a:r>
            <a:r>
              <a:rPr lang="ru-RU" sz="2400" b="1" dirty="0" smtClean="0"/>
              <a:t>от 200 до </a:t>
            </a:r>
            <a:r>
              <a:rPr lang="ru-RU" sz="2400" b="1" dirty="0"/>
              <a:t>400 тыс. </a:t>
            </a:r>
            <a:r>
              <a:rPr lang="ru-RU" sz="2400" b="1" dirty="0" smtClean="0"/>
              <a:t>рублей </a:t>
            </a:r>
            <a:endParaRPr lang="ru-RU" sz="2400" b="1" dirty="0"/>
          </a:p>
          <a:p>
            <a:pPr algn="just"/>
            <a:r>
              <a:rPr lang="ru-RU" sz="2400" dirty="0" smtClean="0"/>
              <a:t>на </a:t>
            </a:r>
            <a:r>
              <a:rPr lang="ru-RU" sz="2400" dirty="0"/>
              <a:t>юридических </a:t>
            </a:r>
            <a:r>
              <a:rPr lang="ru-RU" sz="2400" dirty="0" smtClean="0"/>
              <a:t>лиц </a:t>
            </a:r>
            <a:r>
              <a:rPr lang="ru-RU" sz="2400" b="1" dirty="0" smtClean="0"/>
              <a:t>от </a:t>
            </a:r>
            <a:r>
              <a:rPr lang="ru-RU" sz="2400" b="1" dirty="0"/>
              <a:t>800 тыс. до 4 млн</a:t>
            </a:r>
            <a:r>
              <a:rPr lang="ru-RU" sz="2400" b="1" dirty="0" smtClean="0"/>
              <a:t>. рублей </a:t>
            </a:r>
            <a:endParaRPr lang="ru-RU" sz="2400" b="1" dirty="0"/>
          </a:p>
        </p:txBody>
      </p:sp>
      <p:pic>
        <p:nvPicPr>
          <p:cNvPr id="8" name="Picture 2" descr="C:\Users\Senina\Desktop\6035018492.jpg">
            <a:extLst>
              <a:ext uri="{FF2B5EF4-FFF2-40B4-BE49-F238E27FC236}">
                <a16:creationId xmlns="" xmlns:a16="http://schemas.microsoft.com/office/drawing/2014/main" id="{E58C1046-7D62-FCF4-33BB-ACD444768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1124745"/>
            <a:ext cx="2350182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334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22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678527" cy="836711"/>
          </a:xfrm>
        </p:spPr>
        <p:txBody>
          <a:bodyPr>
            <a:normAutofit/>
          </a:bodyPr>
          <a:lstStyle/>
          <a:p>
            <a:r>
              <a:rPr lang="ru-RU" b="1" dirty="0" smtClean="0"/>
              <a:t>Нарушения, выявленные в ходе предыдущих избирательных кампаний 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431300"/>
              </p:ext>
            </p:extLst>
          </p:nvPr>
        </p:nvGraphicFramePr>
        <p:xfrm>
          <a:off x="611560" y="1340768"/>
          <a:ext cx="8136904" cy="4320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96344"/>
              </a:tblGrid>
              <a:tr h="4657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1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2018  год </a:t>
                      </a:r>
                      <a:endParaRPr lang="ru-RU" sz="2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1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2021 год </a:t>
                      </a:r>
                      <a:endParaRPr lang="ru-RU" sz="2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1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 год</a:t>
                      </a:r>
                      <a:endParaRPr lang="ru-RU" sz="2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dirty="0" smtClean="0"/>
                        <a:t>выборы Президента РФ</a:t>
                      </a:r>
                      <a:r>
                        <a:rPr lang="ru-RU" sz="1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выборы депутатов Государственной Думы</a:t>
                      </a:r>
                      <a:r>
                        <a:rPr lang="ru-RU" sz="1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Федерального Собрания РФ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дополнительные выборы депутата </a:t>
                      </a:r>
                      <a:r>
                        <a:rPr lang="ru-RU" sz="1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Государственной Думы</a:t>
                      </a:r>
                      <a:r>
                        <a:rPr lang="ru-RU" sz="1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Федерального Собрания РФ,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выборы в органы местного самоуправления и т.д.</a:t>
                      </a:r>
                    </a:p>
                    <a:p>
                      <a:pPr lvl="0" algn="ctr">
                        <a:buNone/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1330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1600" dirty="0" smtClean="0"/>
                    </a:p>
                    <a:p>
                      <a:pPr lvl="0" algn="ctr">
                        <a:buNone/>
                      </a:pPr>
                      <a:endParaRPr lang="ru-RU" sz="1600" dirty="0" smtClean="0"/>
                    </a:p>
                    <a:p>
                      <a:pPr lvl="0" algn="ctr">
                        <a:buNone/>
                      </a:pPr>
                      <a:endParaRPr lang="ru-RU" sz="1600" dirty="0" smtClean="0"/>
                    </a:p>
                    <a:p>
                      <a:pPr lvl="0" algn="ctr">
                        <a:buNone/>
                      </a:pPr>
                      <a:r>
                        <a:rPr lang="ru-RU" sz="1600" dirty="0" smtClean="0"/>
                        <a:t>13 нарушений</a:t>
                      </a:r>
                    </a:p>
                  </a:txBody>
                  <a:tcPr marL="103885" marR="103885" marT="56271" marB="5627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1600" dirty="0" smtClean="0"/>
                    </a:p>
                    <a:p>
                      <a:pPr lvl="0" algn="ctr">
                        <a:buNone/>
                      </a:pPr>
                      <a:endParaRPr lang="ru-RU" sz="1600" dirty="0" smtClean="0"/>
                    </a:p>
                    <a:p>
                      <a:pPr lvl="0" algn="ctr">
                        <a:buNone/>
                      </a:pPr>
                      <a:endParaRPr lang="ru-RU" sz="1600" dirty="0" smtClean="0"/>
                    </a:p>
                    <a:p>
                      <a:pPr lvl="0" algn="ctr">
                        <a:buNone/>
                      </a:pPr>
                      <a:r>
                        <a:rPr lang="ru-RU" sz="1600" dirty="0" smtClean="0"/>
                        <a:t>2 нарушения</a:t>
                      </a:r>
                    </a:p>
                  </a:txBody>
                  <a:tcPr marL="103885" marR="103885" marT="56271" marB="5627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Нарушения</a:t>
                      </a:r>
                      <a:r>
                        <a:rPr lang="ru-RU" sz="1600" baseline="0" dirty="0" smtClean="0"/>
                        <a:t> не выявлялись</a:t>
                      </a:r>
                      <a:endParaRPr lang="ru-RU" sz="1600" dirty="0" smtClean="0"/>
                    </a:p>
                  </a:txBody>
                  <a:tcPr marL="103885" marR="103885" marT="56271" marB="5627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653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2E1BD301-18C1-43FA-89AB-7FD6A1096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190" y="3789040"/>
            <a:ext cx="7772400" cy="683138"/>
          </a:xfrm>
        </p:spPr>
        <p:txBody>
          <a:bodyPr>
            <a:normAutofit fontScale="90000"/>
          </a:bodyPr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869160"/>
            <a:ext cx="81416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SzPct val="100000"/>
              <a:defRPr/>
            </a:pP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Енисейское управление Роскомнадзора: г. Красноярск, ул. Новосибирская, д. 64а, тел.: 8 (391) 234-71-61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Территориальный отдел Управления в г. Абакане: г. Абакан, ул. </a:t>
            </a:r>
            <a:r>
              <a:rPr lang="ru-RU" altLang="ru-RU" sz="1400" dirty="0" err="1" smtClean="0">
                <a:solidFill>
                  <a:srgbClr val="002060"/>
                </a:solidFill>
                <a:cs typeface="Times New Roman" pitchFamily="18" charset="0"/>
              </a:rPr>
              <a:t>Щетинкина</a:t>
            </a: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, д. 20, тел.: 8 (3902) 24-80-01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Территориальный отдел Управления в г. Кызыле: г. Кызыл, ул. Дружбы, д. 156, тел.: 8 (39422) 20-990</a:t>
            </a:r>
            <a:endParaRPr lang="ru-RU" altLang="ru-RU" sz="1400" u="sng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SzPct val="100000"/>
              <a:defRPr/>
            </a:pPr>
            <a:r>
              <a:rPr lang="ru-RU" altLang="ru-RU" sz="1400" u="sng" dirty="0" smtClean="0">
                <a:solidFill>
                  <a:srgbClr val="002060"/>
                </a:solidFill>
                <a:cs typeface="Times New Roman" pitchFamily="18" charset="0"/>
              </a:rPr>
              <a:t>rsockanc24@rkn.gov.ru</a:t>
            </a:r>
            <a:endParaRPr lang="ru-RU" altLang="ru-RU" sz="1400" b="1" dirty="0" smtClean="0">
              <a:solidFill>
                <a:srgbClr val="002060"/>
              </a:solidFill>
            </a:endParaRPr>
          </a:p>
        </p:txBody>
      </p:sp>
      <p:sp>
        <p:nvSpPr>
          <p:cNvPr id="4" name="Заголовок 6">
            <a:extLst>
              <a:ext uri="{FF2B5EF4-FFF2-40B4-BE49-F238E27FC236}">
                <a16:creationId xmlns="" xmlns:a16="http://schemas.microsoft.com/office/drawing/2014/main" id="{2E1BD301-18C1-43FA-89AB-7FD6A10969A0}"/>
              </a:ext>
            </a:extLst>
          </p:cNvPr>
          <p:cNvSpPr txBox="1">
            <a:spLocks/>
          </p:cNvSpPr>
          <p:nvPr/>
        </p:nvSpPr>
        <p:spPr>
          <a:xfrm>
            <a:off x="251520" y="2852936"/>
            <a:ext cx="8784976" cy="6831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rgbClr val="FF0000"/>
                </a:solidFill>
              </a:rPr>
              <a:t>Призываем Вас к соблюдению законодательства о выборах, чтобы агитационный период прошел без нарушений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9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876760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Предвыборная агитация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3245" y="1628800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Деятельность</a:t>
            </a:r>
            <a:r>
              <a:rPr lang="ru-RU" sz="3200" dirty="0"/>
              <a:t>, осуществляемая в период избирательной кампании по выборам Президента </a:t>
            </a:r>
            <a:r>
              <a:rPr lang="ru-RU" sz="3200" dirty="0" smtClean="0"/>
              <a:t>РФ </a:t>
            </a:r>
            <a:r>
              <a:rPr lang="ru-RU" sz="3200" dirty="0"/>
              <a:t>и имеющая целью побудить или побуждающая избирателей к голосованию за кандидата (кандидатов) либо против кандидата (кандидатов)</a:t>
            </a:r>
          </a:p>
        </p:txBody>
      </p:sp>
    </p:spTree>
    <p:extLst>
      <p:ext uri="{BB962C8B-B14F-4D97-AF65-F5344CB8AC3E}">
        <p14:creationId xmlns:p14="http://schemas.microsoft.com/office/powerpoint/2010/main" val="248189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830" y="260648"/>
            <a:ext cx="7758647" cy="836711"/>
          </a:xfrm>
        </p:spPr>
        <p:txBody>
          <a:bodyPr>
            <a:normAutofit/>
          </a:bodyPr>
          <a:lstStyle/>
          <a:p>
            <a:r>
              <a:rPr lang="ru-RU" b="1" dirty="0">
                <a:cs typeface="Times New Roman" pitchFamily="16" charset="0"/>
              </a:rPr>
              <a:t>В период избирательной кампании предвыборной агитацией </a:t>
            </a:r>
            <a:r>
              <a:rPr lang="ru-RU" b="1" dirty="0" smtClean="0">
                <a:cs typeface="Times New Roman" pitchFamily="16" charset="0"/>
              </a:rPr>
              <a:t>признаются</a:t>
            </a:r>
            <a:endParaRPr lang="ru-RU" b="1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95654" y="1249519"/>
            <a:ext cx="4176712" cy="59530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  <a:cs typeface="Times New Roman" pitchFamily="16" charset="0"/>
              </a:rPr>
              <a:t>а)</a:t>
            </a:r>
            <a:r>
              <a:rPr lang="ru-RU" sz="1600" dirty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ru-RU" sz="1600" dirty="0"/>
              <a:t>призывы голосовать за или против </a:t>
            </a:r>
            <a:r>
              <a:rPr lang="ru-RU" sz="1600" dirty="0" smtClean="0"/>
              <a:t>кандидата (кандидатов</a:t>
            </a:r>
            <a:r>
              <a:rPr lang="ru-RU" sz="1600" dirty="0"/>
              <a:t>)</a:t>
            </a:r>
            <a:endParaRPr lang="ru-RU" sz="16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427984" y="1216864"/>
            <a:ext cx="4565587" cy="7719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cs typeface="Times New Roman" pitchFamily="16" charset="0"/>
              </a:rPr>
              <a:t>если эти действия совершены </a:t>
            </a:r>
            <a:r>
              <a:rPr lang="ru-RU" sz="1600" b="1" dirty="0">
                <a:solidFill>
                  <a:srgbClr val="FF0000"/>
                </a:solidFill>
                <a:cs typeface="Times New Roman" pitchFamily="16" charset="0"/>
              </a:rPr>
              <a:t>с целью побудить избирателей голосовать</a:t>
            </a:r>
            <a:r>
              <a:rPr lang="ru-RU" sz="1600" dirty="0">
                <a:solidFill>
                  <a:srgbClr val="000000"/>
                </a:solidFill>
                <a:cs typeface="Times New Roman" pitchFamily="16" charset="0"/>
              </a:rPr>
              <a:t> за кандидата или против него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07504" y="2146808"/>
            <a:ext cx="6387249" cy="437853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itchFamily="16" charset="0"/>
              </a:rPr>
              <a:t>б)</a:t>
            </a: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 выражение предпочтения какому-либо </a:t>
            </a:r>
            <a:r>
              <a:rPr lang="ru-RU" sz="1400" dirty="0" smtClean="0">
                <a:solidFill>
                  <a:srgbClr val="000000"/>
                </a:solidFill>
                <a:cs typeface="Times New Roman" pitchFamily="16" charset="0"/>
              </a:rPr>
              <a:t>кандидату, </a:t>
            </a:r>
            <a:r>
              <a:rPr lang="ru-RU" sz="1400" dirty="0"/>
              <a:t>политической партии, выдвинувшей </a:t>
            </a:r>
            <a:r>
              <a:rPr lang="ru-RU" sz="1400" dirty="0" smtClean="0"/>
              <a:t>кандидата,</a:t>
            </a:r>
            <a:r>
              <a:rPr lang="ru-RU" sz="14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в частности указание на то, </a:t>
            </a:r>
            <a:br>
              <a:rPr lang="ru-RU" sz="1400" dirty="0">
                <a:solidFill>
                  <a:srgbClr val="000000"/>
                </a:solidFill>
                <a:cs typeface="Times New Roman" pitchFamily="16" charset="0"/>
              </a:rPr>
            </a:b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за какого кандидата будет голосовать избиратель </a:t>
            </a:r>
            <a:br>
              <a:rPr lang="ru-RU" sz="1400" dirty="0">
                <a:solidFill>
                  <a:srgbClr val="000000"/>
                </a:solidFill>
                <a:cs typeface="Times New Roman" pitchFamily="16" charset="0"/>
              </a:rPr>
            </a:br>
            <a:r>
              <a:rPr lang="ru-RU" sz="1400" i="1" dirty="0">
                <a:solidFill>
                  <a:srgbClr val="000000"/>
                </a:solidFill>
                <a:cs typeface="Times New Roman" pitchFamily="16" charset="0"/>
              </a:rPr>
              <a:t>(за исключением опубликования результатов опроса общественного мнения</a:t>
            </a:r>
            <a:r>
              <a:rPr lang="ru-RU" sz="1400" i="1" dirty="0" smtClean="0">
                <a:solidFill>
                  <a:srgbClr val="000000"/>
                </a:solidFill>
                <a:cs typeface="Times New Roman" pitchFamily="16" charset="0"/>
              </a:rPr>
              <a:t>)</a:t>
            </a: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i="1" dirty="0">
              <a:solidFill>
                <a:srgbClr val="000000"/>
              </a:solidFill>
              <a:cs typeface="Times New Roman" pitchFamily="16" charset="0"/>
            </a:endParaRP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itchFamily="16" charset="0"/>
              </a:rPr>
              <a:t>в)</a:t>
            </a: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 описание возможных последствий в случае, если тот или иной кандидат будет избран или не будет </a:t>
            </a:r>
            <a:r>
              <a:rPr lang="ru-RU" sz="1400" dirty="0" smtClean="0">
                <a:solidFill>
                  <a:srgbClr val="000000"/>
                </a:solidFill>
                <a:cs typeface="Times New Roman" pitchFamily="16" charset="0"/>
              </a:rPr>
              <a:t>избран</a:t>
            </a: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dirty="0">
              <a:solidFill>
                <a:srgbClr val="000000"/>
              </a:solidFill>
              <a:cs typeface="Times New Roman" pitchFamily="16" charset="0"/>
            </a:endParaRP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itchFamily="16" charset="0"/>
              </a:rPr>
              <a:t>г)</a:t>
            </a: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 распространение информации, в которой явно преобладают сведения о каком-либо кандидате в сочетании с позитивными либо негативными </a:t>
            </a:r>
            <a:r>
              <a:rPr lang="ru-RU" sz="1400" dirty="0" smtClean="0">
                <a:solidFill>
                  <a:srgbClr val="000000"/>
                </a:solidFill>
                <a:cs typeface="Times New Roman" pitchFamily="16" charset="0"/>
              </a:rPr>
              <a:t>комментариями</a:t>
            </a: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dirty="0">
              <a:solidFill>
                <a:srgbClr val="000000"/>
              </a:solidFill>
              <a:cs typeface="Times New Roman" pitchFamily="16" charset="0"/>
            </a:endParaRP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itchFamily="16" charset="0"/>
              </a:rPr>
              <a:t>д) </a:t>
            </a: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распространение информации о деятельности кандидата, не связанной с его профессиональной деятельностью или исполнением им своих служебных </a:t>
            </a:r>
            <a:r>
              <a:rPr lang="ru-RU" sz="1400" dirty="0" smtClean="0">
                <a:solidFill>
                  <a:srgbClr val="000000"/>
                </a:solidFill>
                <a:cs typeface="Times New Roman" pitchFamily="16" charset="0"/>
              </a:rPr>
              <a:t>обязанностей</a:t>
            </a: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dirty="0">
              <a:solidFill>
                <a:srgbClr val="000000"/>
              </a:solidFill>
              <a:cs typeface="Times New Roman" pitchFamily="16" charset="0"/>
            </a:endParaRPr>
          </a:p>
          <a:p>
            <a:pPr indent="360363" algn="ctr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itchFamily="16" charset="0"/>
              </a:rPr>
              <a:t>е)</a:t>
            </a: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 деятельность, способствующая созданию положительного или отрицательного отношения избирателей к </a:t>
            </a:r>
            <a:r>
              <a:rPr lang="ru-RU" sz="1400" dirty="0" smtClean="0">
                <a:solidFill>
                  <a:srgbClr val="000000"/>
                </a:solidFill>
                <a:cs typeface="Times New Roman" pitchFamily="16" charset="0"/>
              </a:rPr>
              <a:t>кандидату, к </a:t>
            </a:r>
            <a:r>
              <a:rPr lang="ru-RU" sz="1400" dirty="0"/>
              <a:t>политической партии, к которой принадлежит данный кандидат</a:t>
            </a:r>
            <a:endParaRPr lang="ru-RU" sz="14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6588224" y="3399972"/>
            <a:ext cx="2498818" cy="15841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cs typeface="Times New Roman" pitchFamily="16" charset="0"/>
              </a:rPr>
              <a:t>в случае, если эти действия </a:t>
            </a:r>
            <a:r>
              <a:rPr lang="ru-RU" b="1" dirty="0">
                <a:solidFill>
                  <a:srgbClr val="FF0000"/>
                </a:solidFill>
                <a:cs typeface="Times New Roman" pitchFamily="16" charset="0"/>
              </a:rPr>
              <a:t>совершены</a:t>
            </a:r>
            <a:r>
              <a:rPr lang="ru-RU" dirty="0">
                <a:solidFill>
                  <a:srgbClr val="FF0000"/>
                </a:solidFill>
                <a:cs typeface="Times New Roman" pitchFamily="16" charset="0"/>
              </a:rPr>
              <a:t> </a:t>
            </a:r>
            <a:r>
              <a:rPr lang="ru-RU" b="1" dirty="0">
                <a:solidFill>
                  <a:srgbClr val="FF0000"/>
                </a:solidFill>
                <a:cs typeface="Times New Roman" pitchFamily="16" charset="0"/>
              </a:rPr>
              <a:t>с такой целью неоднократно</a:t>
            </a:r>
          </a:p>
        </p:txBody>
      </p:sp>
    </p:spTree>
    <p:extLst>
      <p:ext uri="{BB962C8B-B14F-4D97-AF65-F5344CB8AC3E}">
        <p14:creationId xmlns:p14="http://schemas.microsoft.com/office/powerpoint/2010/main" val="358501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419183"/>
              </p:ext>
            </p:extLst>
          </p:nvPr>
        </p:nvGraphicFramePr>
        <p:xfrm>
          <a:off x="179512" y="1484784"/>
          <a:ext cx="8809032" cy="3611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007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3896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1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ru-RU" sz="21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НАЧИНАЕТСЯ</a:t>
                      </a:r>
                      <a:endParaRPr lang="ru-RU" sz="2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1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ru-RU" sz="21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ЗАВЕРШАЕТСЯ</a:t>
                      </a:r>
                      <a:endParaRPr lang="ru-RU" sz="2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2316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1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None/>
                      </a:pPr>
                      <a:endParaRPr lang="ru-RU" sz="2400" dirty="0" smtClean="0"/>
                    </a:p>
                    <a:p>
                      <a:pPr marL="0" indent="0" algn="ctr">
                        <a:buNone/>
                      </a:pPr>
                      <a:r>
                        <a:rPr lang="ru-RU" sz="2400" dirty="0" smtClean="0"/>
                        <a:t>За 28 дней до дня голосования</a:t>
                      </a:r>
                      <a:br>
                        <a:rPr lang="ru-RU" sz="2400" dirty="0" smtClean="0"/>
                      </a:br>
                      <a:endParaRPr lang="ru-RU" sz="2400" dirty="0" smtClean="0"/>
                    </a:p>
                    <a:p>
                      <a:pPr marL="0" indent="0" algn="ctr">
                        <a:buNone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с 17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февраля</a:t>
                      </a:r>
                      <a:endParaRPr lang="ru-RU" sz="2400" dirty="0"/>
                    </a:p>
                  </a:txBody>
                  <a:tcPr marL="103885" marR="103885" marT="56271" marB="56271"/>
                </a:tc>
                <a:tc>
                  <a:txBody>
                    <a:bodyPr/>
                    <a:lstStyle/>
                    <a:p>
                      <a:pPr algn="ctr" eaLnBrk="1" hangingPunct="1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2400" b="0" dirty="0" smtClean="0">
                        <a:solidFill>
                          <a:schemeClr val="tx1"/>
                        </a:solidFill>
                        <a:cs typeface="Times New Roman" pitchFamily="16" charset="0"/>
                      </a:endParaRPr>
                    </a:p>
                    <a:p>
                      <a:pPr algn="ctr" eaLnBrk="1" hangingPunct="1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2400" b="0" dirty="0" smtClean="0">
                        <a:solidFill>
                          <a:schemeClr val="tx1"/>
                        </a:solidFill>
                        <a:cs typeface="Times New Roman" pitchFamily="16" charset="0"/>
                      </a:endParaRPr>
                    </a:p>
                    <a:p>
                      <a:pPr algn="ctr" eaLnBrk="1" hangingPunct="1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cs typeface="Times New Roman" pitchFamily="16" charset="0"/>
                        </a:rPr>
                        <a:t>В ноль часов по местному времени первого дня голосования</a:t>
                      </a:r>
                    </a:p>
                    <a:p>
                      <a:pPr marL="0" indent="0" algn="ctr">
                        <a:buNone/>
                      </a:pP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00:00 часов 15.03.2024</a:t>
                      </a:r>
                      <a:endParaRPr lang="ru-RU" sz="2400" b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2400" dirty="0" smtClean="0"/>
                        <a:t>(в ночь с 14.03.2024 на 15.03.2024)</a:t>
                      </a:r>
                    </a:p>
                  </a:txBody>
                  <a:tcPr marL="103885" marR="103885" marT="56271" marB="5627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339752" y="254596"/>
            <a:ext cx="41456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b="1" dirty="0">
                <a:solidFill>
                  <a:schemeClr val="accent1"/>
                </a:solidFill>
                <a:latin typeface="+mj-lt"/>
              </a:rPr>
              <a:t>Агитация в </a:t>
            </a:r>
            <a:r>
              <a:rPr lang="ru-RU" sz="4400" b="1" dirty="0" smtClean="0">
                <a:solidFill>
                  <a:schemeClr val="accent1"/>
                </a:solidFill>
                <a:latin typeface="+mj-lt"/>
              </a:rPr>
              <a:t>СМИ</a:t>
            </a:r>
            <a:endParaRPr lang="ru-RU" sz="4400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132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85947" cy="69273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Административная ответственность</a:t>
            </a:r>
            <a:endParaRPr lang="ru-RU" sz="32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6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492D1F0-A8B8-21D0-3C54-3403D3AE6BE4}"/>
              </a:ext>
            </a:extLst>
          </p:cNvPr>
          <p:cNvSpPr txBox="1"/>
          <p:nvPr/>
        </p:nvSpPr>
        <p:spPr>
          <a:xfrm>
            <a:off x="2385678" y="1302964"/>
            <a:ext cx="6570911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dirty="0" smtClean="0"/>
              <a:t>Статья 5.10 </a:t>
            </a:r>
            <a:r>
              <a:rPr lang="ru-RU" sz="2400" b="1" dirty="0"/>
              <a:t>КоАП </a:t>
            </a:r>
            <a:r>
              <a:rPr lang="ru-RU" sz="2400" b="1" dirty="0" smtClean="0"/>
              <a:t>РФ</a:t>
            </a:r>
          </a:p>
          <a:p>
            <a:pPr algn="just">
              <a:spcAft>
                <a:spcPts val="600"/>
              </a:spcAft>
            </a:pPr>
            <a:endParaRPr lang="ru-RU" sz="2400" dirty="0" smtClean="0"/>
          </a:p>
          <a:p>
            <a:pPr algn="just">
              <a:spcAft>
                <a:spcPts val="600"/>
              </a:spcAft>
            </a:pPr>
            <a:r>
              <a:rPr lang="ru-RU" sz="2400" dirty="0" smtClean="0"/>
              <a:t>За </a:t>
            </a:r>
            <a:r>
              <a:rPr lang="ru-RU" sz="2400" dirty="0"/>
              <a:t>проведение предвыборной агитации вне агитационного периода и в местах, где ее проведение запрещено законодательством о выборах, предусмотрены штрафные </a:t>
            </a:r>
            <a:r>
              <a:rPr lang="ru-RU" sz="2400" dirty="0" smtClean="0"/>
              <a:t>санкции</a:t>
            </a:r>
          </a:p>
          <a:p>
            <a:pPr algn="just">
              <a:spcAft>
                <a:spcPts val="600"/>
              </a:spcAft>
            </a:pPr>
            <a:endParaRPr lang="ru-RU" sz="2400" dirty="0" smtClean="0"/>
          </a:p>
          <a:p>
            <a:pPr algn="just">
              <a:spcAft>
                <a:spcPts val="600"/>
              </a:spcAft>
            </a:pPr>
            <a:r>
              <a:rPr lang="ru-RU" sz="2400" dirty="0" smtClean="0"/>
              <a:t>для </a:t>
            </a:r>
            <a:r>
              <a:rPr lang="ru-RU" sz="2400" dirty="0"/>
              <a:t>должностных лиц </a:t>
            </a:r>
            <a:r>
              <a:rPr lang="ru-RU" sz="2400" b="1" dirty="0"/>
              <a:t>от 30 до 50 </a:t>
            </a:r>
            <a:r>
              <a:rPr lang="ru-RU" sz="2400" b="1" dirty="0" smtClean="0"/>
              <a:t>тыс. рублей</a:t>
            </a:r>
            <a:endParaRPr lang="ru-RU" sz="2400" dirty="0"/>
          </a:p>
          <a:p>
            <a:pPr algn="just">
              <a:spcAft>
                <a:spcPts val="600"/>
              </a:spcAft>
            </a:pPr>
            <a:r>
              <a:rPr lang="ru-RU" sz="2400" dirty="0" smtClean="0"/>
              <a:t>для </a:t>
            </a:r>
            <a:r>
              <a:rPr lang="ru-RU" sz="2400" dirty="0"/>
              <a:t>юридических </a:t>
            </a:r>
            <a:r>
              <a:rPr lang="ru-RU" sz="2400" dirty="0" smtClean="0"/>
              <a:t>лиц </a:t>
            </a:r>
            <a:r>
              <a:rPr lang="ru-RU" sz="2400" b="1" dirty="0" smtClean="0"/>
              <a:t>от </a:t>
            </a:r>
            <a:r>
              <a:rPr lang="ru-RU" sz="2400" b="1" dirty="0"/>
              <a:t>100 до 500 тыс. </a:t>
            </a:r>
            <a:r>
              <a:rPr lang="ru-RU" sz="2400" b="1" dirty="0" smtClean="0"/>
              <a:t>рублей </a:t>
            </a:r>
            <a:endParaRPr lang="ru-RU" sz="2400" b="1" dirty="0"/>
          </a:p>
          <a:p>
            <a:pPr>
              <a:spcAft>
                <a:spcPts val="600"/>
              </a:spcAft>
            </a:pPr>
            <a:endParaRPr lang="ru-RU" sz="2100" dirty="0" smtClean="0"/>
          </a:p>
          <a:p>
            <a:pPr>
              <a:spcAft>
                <a:spcPts val="600"/>
              </a:spcAft>
            </a:pPr>
            <a:endParaRPr lang="ru-RU" sz="2100" dirty="0"/>
          </a:p>
        </p:txBody>
      </p:sp>
      <p:pic>
        <p:nvPicPr>
          <p:cNvPr id="8" name="Picture 2" descr="C:\Users\Senina\Desktop\6035018492.jpg">
            <a:extLst>
              <a:ext uri="{FF2B5EF4-FFF2-40B4-BE49-F238E27FC236}">
                <a16:creationId xmlns="" xmlns:a16="http://schemas.microsoft.com/office/drawing/2014/main" id="{E58C1046-7D62-FCF4-33BB-ACD444768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1124745"/>
            <a:ext cx="2350182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3084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296468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Требования к агитационным материалам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480983"/>
              </p:ext>
            </p:extLst>
          </p:nvPr>
        </p:nvGraphicFramePr>
        <p:xfrm>
          <a:off x="251520" y="1340768"/>
          <a:ext cx="8590202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0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Содержание информационных материалов, размещаемых в СМИ, должно быть </a:t>
                      </a:r>
                      <a:r>
                        <a:rPr lang="ru-RU" sz="2200" b="1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объективным, достоверным</a:t>
                      </a:r>
                      <a:r>
                        <a:rPr lang="ru-RU" sz="2200" b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, </a:t>
                      </a:r>
                      <a:r>
                        <a:rPr lang="ru-RU" sz="2200" b="1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не должно нарушать равенство кандидатов</a:t>
                      </a: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61634"/>
              </p:ext>
            </p:extLst>
          </p:nvPr>
        </p:nvGraphicFramePr>
        <p:xfrm>
          <a:off x="251520" y="2924944"/>
          <a:ext cx="8568952" cy="111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Недопустимо замалчивать информацию о проводимых кандидатом предвыборных мероприятиях с одновременным освещением таких же мероприятий, проводимых другими кандидатами</a:t>
                      </a:r>
                      <a:endParaRPr lang="ru-RU" sz="2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900845"/>
              </p:ext>
            </p:extLst>
          </p:nvPr>
        </p:nvGraphicFramePr>
        <p:xfrm>
          <a:off x="251520" y="4437112"/>
          <a:ext cx="8590202" cy="111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0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200" b="0" dirty="0" smtClean="0">
                          <a:solidFill>
                            <a:srgbClr val="000000"/>
                          </a:solidFill>
                        </a:rPr>
                        <a:t>Редакции печатных СМИ</a:t>
                      </a:r>
                      <a:r>
                        <a:rPr lang="ru-RU" sz="22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2200" b="0" dirty="0" smtClean="0">
                          <a:solidFill>
                            <a:srgbClr val="000000"/>
                          </a:solidFill>
                        </a:rPr>
                        <a:t>не вправе отдавать предпочтение какому-либо кандидату</a:t>
                      </a:r>
                      <a:r>
                        <a:rPr lang="ru-RU" sz="2200" b="0" baseline="0" dirty="0" smtClean="0">
                          <a:solidFill>
                            <a:srgbClr val="000000"/>
                          </a:solidFill>
                        </a:rPr>
                        <a:t> или </a:t>
                      </a:r>
                      <a:r>
                        <a:rPr lang="ru-RU" sz="2200" b="0" dirty="0" smtClean="0">
                          <a:solidFill>
                            <a:srgbClr val="000000"/>
                          </a:solidFill>
                        </a:rPr>
                        <a:t>политической партии</a:t>
                      </a:r>
                      <a:r>
                        <a:rPr lang="ru-RU" sz="22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2200" b="0" dirty="0" smtClean="0">
                          <a:solidFill>
                            <a:srgbClr val="000000"/>
                          </a:solidFill>
                        </a:rPr>
                        <a:t>путем изменения тиража и периодичности выхода средства массовой информации</a:t>
                      </a:r>
                      <a:endParaRPr lang="ru-RU" sz="2200" b="0" dirty="0">
                        <a:solidFill>
                          <a:srgbClr val="000000"/>
                        </a:solidFill>
                        <a:cs typeface="Times New Roman" pitchFamily="16" charset="0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847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296468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Требования к агитационным материалам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10115"/>
              </p:ext>
            </p:extLst>
          </p:nvPr>
        </p:nvGraphicFramePr>
        <p:xfrm>
          <a:off x="323528" y="1700808"/>
          <a:ext cx="8568952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В СМИ сообщения о проведении предвыборных мероприятий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должны даваться исключительно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отдельным информационным блоком, без комментариев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374814"/>
              </p:ext>
            </p:extLst>
          </p:nvPr>
        </p:nvGraphicFramePr>
        <p:xfrm>
          <a:off x="323528" y="3789040"/>
          <a:ext cx="8590202" cy="1575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0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Публикация агитационных материалов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не должна сопровождаться</a:t>
                      </a:r>
                      <a:r>
                        <a:rPr lang="ru-RU" sz="2400" b="1" baseline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заголовками и иллюстрациями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, не согласованными с соответствующим кандидатом, политической партией,</a:t>
                      </a:r>
                      <a:r>
                        <a:rPr lang="ru-RU" sz="2400" b="0" baseline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выдвинувшей зарегистрированного кандидата</a:t>
                      </a:r>
                      <a:endParaRPr lang="ru-RU" sz="2400" b="0" dirty="0">
                        <a:solidFill>
                          <a:srgbClr val="000000"/>
                        </a:solidFill>
                        <a:cs typeface="Times New Roman" pitchFamily="16" charset="0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20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296468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Требования к агитационным материалам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73763"/>
              </p:ext>
            </p:extLst>
          </p:nvPr>
        </p:nvGraphicFramePr>
        <p:xfrm>
          <a:off x="179512" y="1268760"/>
          <a:ext cx="8655795" cy="1649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49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Агитационный материал кандидата, являющегося физ. лицом, которое включено в реестр иностранных агентов, кандидата,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аффилированного с иностранным агентом,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должен содержать информацию о том, что данный кандидат является таким лицом</a:t>
                      </a: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63372"/>
              </p:ext>
            </p:extLst>
          </p:nvPr>
        </p:nvGraphicFramePr>
        <p:xfrm>
          <a:off x="179512" y="3068960"/>
          <a:ext cx="8655795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944216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Агитационный материал политической партии, выдвинувшей на соответствующих выборах кандидата, являющегося физ. лицом, которое включено в реестр иностранных агентов, кандидата, аффилированного с иностранным агентом, должен содержать информацию о том, что политической партией выдвинут такой кандидат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546514"/>
              </p:ext>
            </p:extLst>
          </p:nvPr>
        </p:nvGraphicFramePr>
        <p:xfrm>
          <a:off x="179512" y="5301208"/>
          <a:ext cx="8655795" cy="722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Данная информация должна быть ясно видимой  (ясно различаемой на слух) и занимать не менее 15% площади (объема) агитационного материала</a:t>
                      </a:r>
                      <a:endParaRPr lang="ru-RU" sz="20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011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1379</Words>
  <Application>Microsoft Office PowerPoint</Application>
  <PresentationFormat>Экран (4:3)</PresentationFormat>
  <Paragraphs>224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Соблюдение отдельных требований выборного законодательства Российской Федерации средствами массовой информации</vt:lpstr>
      <vt:lpstr>Выборы</vt:lpstr>
      <vt:lpstr>Предвыборная агитация</vt:lpstr>
      <vt:lpstr>В период избирательной кампании предвыборной агитацией признаются</vt:lpstr>
      <vt:lpstr>Презентация PowerPoint</vt:lpstr>
      <vt:lpstr>Административная ответственность</vt:lpstr>
      <vt:lpstr>Требования к агитационным материалам</vt:lpstr>
      <vt:lpstr>Требования к агитационным материалам</vt:lpstr>
      <vt:lpstr>Требования к агитационным материалам</vt:lpstr>
      <vt:lpstr>Опубликование (обнародование) результатов опросов общественного мнения</vt:lpstr>
      <vt:lpstr>Опубликование (обнародование) результатов опросов общественного мнения</vt:lpstr>
      <vt:lpstr>Опубликование (обнародование) результатов опросов общественного мнения</vt:lpstr>
      <vt:lpstr>Опубликование (обнародование) результатов опросов общественного мнения</vt:lpstr>
      <vt:lpstr>Опубликование прогнозов результатов выборов</vt:lpstr>
      <vt:lpstr>Административная ответственность</vt:lpstr>
      <vt:lpstr>Требования к агитационным материалам</vt:lpstr>
      <vt:lpstr>Административная ответственность</vt:lpstr>
      <vt:lpstr>Административная ответственность</vt:lpstr>
      <vt:lpstr>Ограничение доступа к информации и агитационным материалам, распространяемым с нарушением требований Закона</vt:lpstr>
      <vt:lpstr>Ограничение доступа к информации и агитационным материалам, распространяемым с нарушением требований Закона</vt:lpstr>
      <vt:lpstr>Административная ответственность</vt:lpstr>
      <vt:lpstr>Нарушения, выявленные в ходе предыдущих избирательных кампаний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Соблюдение требований выборного законодательства Российской Федерации в период агитации</dc:title>
  <dc:creator>Gvergeychik</dc:creator>
  <cp:lastModifiedBy>MCherkasova</cp:lastModifiedBy>
  <cp:revision>96</cp:revision>
  <dcterms:created xsi:type="dcterms:W3CDTF">2023-07-07T02:33:06Z</dcterms:created>
  <dcterms:modified xsi:type="dcterms:W3CDTF">2024-03-05T01:03:16Z</dcterms:modified>
</cp:coreProperties>
</file>